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1" r:id="rId3"/>
    <p:sldId id="293" r:id="rId4"/>
    <p:sldId id="274" r:id="rId5"/>
    <p:sldId id="259" r:id="rId6"/>
    <p:sldId id="258" r:id="rId7"/>
    <p:sldId id="270" r:id="rId8"/>
    <p:sldId id="290" r:id="rId9"/>
    <p:sldId id="271" r:id="rId10"/>
    <p:sldId id="272" r:id="rId11"/>
    <p:sldId id="295" r:id="rId12"/>
    <p:sldId id="284" r:id="rId13"/>
    <p:sldId id="289" r:id="rId14"/>
    <p:sldId id="296" r:id="rId15"/>
    <p:sldId id="281" r:id="rId16"/>
    <p:sldId id="294" r:id="rId17"/>
    <p:sldId id="262" r:id="rId18"/>
    <p:sldId id="297" r:id="rId19"/>
    <p:sldId id="298" r:id="rId20"/>
    <p:sldId id="2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C6D"/>
    <a:srgbClr val="8EB4DD"/>
    <a:srgbClr val="8AACCF"/>
    <a:srgbClr val="ABD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70"/>
    <p:restoredTop sz="94659"/>
  </p:normalViewPr>
  <p:slideViewPr>
    <p:cSldViewPr snapToGrid="0">
      <p:cViewPr varScale="1">
        <p:scale>
          <a:sx n="48" d="100"/>
          <a:sy n="48" d="100"/>
        </p:scale>
        <p:origin x="192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0.svg"/><Relationship Id="rId4" Type="http://schemas.openxmlformats.org/officeDocument/2006/relationships/image" Target="../media/image35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10" Type="http://schemas.openxmlformats.org/officeDocument/2006/relationships/image" Target="../media/image40.svg"/><Relationship Id="rId4" Type="http://schemas.openxmlformats.org/officeDocument/2006/relationships/image" Target="../media/image35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FCA937-2F02-4473-86C7-4CB69CE9809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01DAC2-403F-4625-AC92-8997D81A869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Enhanced immune function </a:t>
          </a:r>
          <a:endParaRPr lang="en-US"/>
        </a:p>
      </dgm:t>
    </dgm:pt>
    <dgm:pt modelId="{CCFA5AA6-4722-4565-96F8-BCBECC221D49}" type="parTrans" cxnId="{9520511B-728A-4C41-A0D8-35F05AA96DDD}">
      <dgm:prSet/>
      <dgm:spPr/>
      <dgm:t>
        <a:bodyPr/>
        <a:lstStyle/>
        <a:p>
          <a:endParaRPr lang="en-US"/>
        </a:p>
      </dgm:t>
    </dgm:pt>
    <dgm:pt modelId="{D341E5BC-F07C-4206-89E7-94D0B97836CD}" type="sibTrans" cxnId="{9520511B-728A-4C41-A0D8-35F05AA96DDD}">
      <dgm:prSet/>
      <dgm:spPr/>
      <dgm:t>
        <a:bodyPr/>
        <a:lstStyle/>
        <a:p>
          <a:endParaRPr lang="en-US"/>
        </a:p>
      </dgm:t>
    </dgm:pt>
    <dgm:pt modelId="{47CC6184-821E-477D-B20F-6116578D689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Reduced allergies </a:t>
          </a:r>
          <a:endParaRPr lang="en-US"/>
        </a:p>
      </dgm:t>
    </dgm:pt>
    <dgm:pt modelId="{7F818822-38BF-48CD-A31A-9A6518CEFF4C}" type="parTrans" cxnId="{9EF28ADF-4698-4ECF-9B37-D1982A8DBC5F}">
      <dgm:prSet/>
      <dgm:spPr/>
      <dgm:t>
        <a:bodyPr/>
        <a:lstStyle/>
        <a:p>
          <a:endParaRPr lang="en-US"/>
        </a:p>
      </dgm:t>
    </dgm:pt>
    <dgm:pt modelId="{30713568-81A3-4733-93EE-B8B4C9A10E96}" type="sibTrans" cxnId="{9EF28ADF-4698-4ECF-9B37-D1982A8DBC5F}">
      <dgm:prSet/>
      <dgm:spPr/>
      <dgm:t>
        <a:bodyPr/>
        <a:lstStyle/>
        <a:p>
          <a:endParaRPr lang="en-US"/>
        </a:p>
      </dgm:t>
    </dgm:pt>
    <dgm:pt modelId="{BB56DC51-021C-47BD-8174-D9D9CF44D7B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Improved respiratory health </a:t>
          </a:r>
          <a:endParaRPr lang="en-US"/>
        </a:p>
      </dgm:t>
    </dgm:pt>
    <dgm:pt modelId="{D0C1DD0C-620E-44F7-BBBA-1CBB32064DDA}" type="parTrans" cxnId="{2C5E5C63-B571-4CA3-9D98-26CC8F63C7C8}">
      <dgm:prSet/>
      <dgm:spPr/>
      <dgm:t>
        <a:bodyPr/>
        <a:lstStyle/>
        <a:p>
          <a:endParaRPr lang="en-US"/>
        </a:p>
      </dgm:t>
    </dgm:pt>
    <dgm:pt modelId="{1E40509B-63C0-4AE9-BC69-532FCFFEEFBE}" type="sibTrans" cxnId="{2C5E5C63-B571-4CA3-9D98-26CC8F63C7C8}">
      <dgm:prSet/>
      <dgm:spPr/>
      <dgm:t>
        <a:bodyPr/>
        <a:lstStyle/>
        <a:p>
          <a:endParaRPr lang="en-US"/>
        </a:p>
      </dgm:t>
    </dgm:pt>
    <dgm:pt modelId="{1A11E1E0-0C56-4F91-BF3B-BC460EEDB74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Encourages physical activity </a:t>
          </a:r>
          <a:endParaRPr lang="en-US"/>
        </a:p>
      </dgm:t>
    </dgm:pt>
    <dgm:pt modelId="{27D06BF6-4E84-409C-8D02-37F22786C731}" type="parTrans" cxnId="{C718AF95-2B1C-45E3-B4C9-B75C0FD1C4C4}">
      <dgm:prSet/>
      <dgm:spPr/>
      <dgm:t>
        <a:bodyPr/>
        <a:lstStyle/>
        <a:p>
          <a:endParaRPr lang="en-US"/>
        </a:p>
      </dgm:t>
    </dgm:pt>
    <dgm:pt modelId="{9B283F71-98A9-4876-AD37-14B36F20B326}" type="sibTrans" cxnId="{C718AF95-2B1C-45E3-B4C9-B75C0FD1C4C4}">
      <dgm:prSet/>
      <dgm:spPr/>
      <dgm:t>
        <a:bodyPr/>
        <a:lstStyle/>
        <a:p>
          <a:endParaRPr lang="en-US"/>
        </a:p>
      </dgm:t>
    </dgm:pt>
    <dgm:pt modelId="{94E991BB-C7AB-43C1-80A0-EB6D42CE94E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Reduced post-operation recovery times </a:t>
          </a:r>
          <a:endParaRPr lang="en-US"/>
        </a:p>
      </dgm:t>
    </dgm:pt>
    <dgm:pt modelId="{C2F6E567-AC3B-42DF-97AF-BE9F8C628CC6}" type="parTrans" cxnId="{69D90E08-77C8-4AA5-BAB1-8539454B71AA}">
      <dgm:prSet/>
      <dgm:spPr/>
      <dgm:t>
        <a:bodyPr/>
        <a:lstStyle/>
        <a:p>
          <a:endParaRPr lang="en-US"/>
        </a:p>
      </dgm:t>
    </dgm:pt>
    <dgm:pt modelId="{6A3EE84D-03DE-4403-908D-FB36CBAA707F}" type="sibTrans" cxnId="{69D90E08-77C8-4AA5-BAB1-8539454B71AA}">
      <dgm:prSet/>
      <dgm:spPr/>
      <dgm:t>
        <a:bodyPr/>
        <a:lstStyle/>
        <a:p>
          <a:endParaRPr lang="en-US"/>
        </a:p>
      </dgm:t>
    </dgm:pt>
    <dgm:pt modelId="{E9E18E7A-EAA8-41B3-92FF-0C4483C256E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Lower use of pain medication </a:t>
          </a:r>
          <a:endParaRPr lang="en-US"/>
        </a:p>
      </dgm:t>
    </dgm:pt>
    <dgm:pt modelId="{0CDBC34A-696E-46A0-8FD9-75B9B9FABD61}" type="parTrans" cxnId="{7AD5FE74-5DE5-4A18-9C0A-C754D6BFE7C9}">
      <dgm:prSet/>
      <dgm:spPr/>
      <dgm:t>
        <a:bodyPr/>
        <a:lstStyle/>
        <a:p>
          <a:endParaRPr lang="en-US"/>
        </a:p>
      </dgm:t>
    </dgm:pt>
    <dgm:pt modelId="{F806D60E-1DEC-4F21-9FF6-580FA6610413}" type="sibTrans" cxnId="{7AD5FE74-5DE5-4A18-9C0A-C754D6BFE7C9}">
      <dgm:prSet/>
      <dgm:spPr/>
      <dgm:t>
        <a:bodyPr/>
        <a:lstStyle/>
        <a:p>
          <a:endParaRPr lang="en-US"/>
        </a:p>
      </dgm:t>
    </dgm:pt>
    <dgm:pt modelId="{4C9EC8C4-E092-4255-BDFB-D2F69ACE91E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Mitigation of environmental stressors</a:t>
          </a:r>
          <a:endParaRPr lang="en-US"/>
        </a:p>
      </dgm:t>
    </dgm:pt>
    <dgm:pt modelId="{D09880A6-5BA0-4EE4-84D5-99BEA6D59AE1}" type="parTrans" cxnId="{3D604A26-2D75-4119-AECD-806905408F14}">
      <dgm:prSet/>
      <dgm:spPr/>
      <dgm:t>
        <a:bodyPr/>
        <a:lstStyle/>
        <a:p>
          <a:endParaRPr lang="en-US"/>
        </a:p>
      </dgm:t>
    </dgm:pt>
    <dgm:pt modelId="{16CCEE9E-6079-417D-B59D-34B99A455CED}" type="sibTrans" cxnId="{3D604A26-2D75-4119-AECD-806905408F14}">
      <dgm:prSet/>
      <dgm:spPr/>
      <dgm:t>
        <a:bodyPr/>
        <a:lstStyle/>
        <a:p>
          <a:endParaRPr lang="en-US"/>
        </a:p>
      </dgm:t>
    </dgm:pt>
    <dgm:pt modelId="{F254AA78-362F-48BB-8398-3830A85B71B4}" type="pres">
      <dgm:prSet presAssocID="{48FCA937-2F02-4473-86C7-4CB69CE98096}" presName="root" presStyleCnt="0">
        <dgm:presLayoutVars>
          <dgm:dir/>
          <dgm:resizeHandles val="exact"/>
        </dgm:presLayoutVars>
      </dgm:prSet>
      <dgm:spPr/>
    </dgm:pt>
    <dgm:pt modelId="{096CD463-439A-4838-B758-93ACDA297225}" type="pres">
      <dgm:prSet presAssocID="{C001DAC2-403F-4625-AC92-8997D81A8694}" presName="compNode" presStyleCnt="0"/>
      <dgm:spPr/>
    </dgm:pt>
    <dgm:pt modelId="{1CA7BDAF-3A16-4C66-AB82-61C24AC3209A}" type="pres">
      <dgm:prSet presAssocID="{C001DAC2-403F-4625-AC92-8997D81A8694}" presName="bgRect" presStyleLbl="bgShp" presStyleIdx="0" presStyleCnt="7"/>
      <dgm:spPr/>
    </dgm:pt>
    <dgm:pt modelId="{DA3DB7D1-7F53-46F1-9137-159CDF37B8E4}" type="pres">
      <dgm:prSet presAssocID="{C001DAC2-403F-4625-AC92-8997D81A869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942D9DD-20E0-48FB-B0F6-81020676CC51}" type="pres">
      <dgm:prSet presAssocID="{C001DAC2-403F-4625-AC92-8997D81A8694}" presName="spaceRect" presStyleCnt="0"/>
      <dgm:spPr/>
    </dgm:pt>
    <dgm:pt modelId="{9061379E-1BBD-4060-85B3-3E8CA9EAE523}" type="pres">
      <dgm:prSet presAssocID="{C001DAC2-403F-4625-AC92-8997D81A8694}" presName="parTx" presStyleLbl="revTx" presStyleIdx="0" presStyleCnt="7">
        <dgm:presLayoutVars>
          <dgm:chMax val="0"/>
          <dgm:chPref val="0"/>
        </dgm:presLayoutVars>
      </dgm:prSet>
      <dgm:spPr/>
    </dgm:pt>
    <dgm:pt modelId="{C402AEBA-3BD9-461A-B924-B2F4D87AD0D3}" type="pres">
      <dgm:prSet presAssocID="{D341E5BC-F07C-4206-89E7-94D0B97836CD}" presName="sibTrans" presStyleCnt="0"/>
      <dgm:spPr/>
    </dgm:pt>
    <dgm:pt modelId="{42E87713-EE9D-494D-9F02-700845A11402}" type="pres">
      <dgm:prSet presAssocID="{47CC6184-821E-477D-B20F-6116578D6895}" presName="compNode" presStyleCnt="0"/>
      <dgm:spPr/>
    </dgm:pt>
    <dgm:pt modelId="{81D7914D-5AFC-40A3-AD85-943EEE74F5D6}" type="pres">
      <dgm:prSet presAssocID="{47CC6184-821E-477D-B20F-6116578D6895}" presName="bgRect" presStyleLbl="bgShp" presStyleIdx="1" presStyleCnt="7"/>
      <dgm:spPr/>
    </dgm:pt>
    <dgm:pt modelId="{79914E1F-F2F2-4C29-B48D-4A425B6DE1D0}" type="pres">
      <dgm:prSet presAssocID="{47CC6184-821E-477D-B20F-6116578D6895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2C00768D-F6BF-472F-94C8-1D109FB9F699}" type="pres">
      <dgm:prSet presAssocID="{47CC6184-821E-477D-B20F-6116578D6895}" presName="spaceRect" presStyleCnt="0"/>
      <dgm:spPr/>
    </dgm:pt>
    <dgm:pt modelId="{456F7346-EAD6-49AB-8633-AAB8A23CFB0E}" type="pres">
      <dgm:prSet presAssocID="{47CC6184-821E-477D-B20F-6116578D6895}" presName="parTx" presStyleLbl="revTx" presStyleIdx="1" presStyleCnt="7">
        <dgm:presLayoutVars>
          <dgm:chMax val="0"/>
          <dgm:chPref val="0"/>
        </dgm:presLayoutVars>
      </dgm:prSet>
      <dgm:spPr/>
    </dgm:pt>
    <dgm:pt modelId="{760FAD68-0542-4177-8D31-3968194B75A9}" type="pres">
      <dgm:prSet presAssocID="{30713568-81A3-4733-93EE-B8B4C9A10E96}" presName="sibTrans" presStyleCnt="0"/>
      <dgm:spPr/>
    </dgm:pt>
    <dgm:pt modelId="{EE6E0701-A2B8-4767-8AFE-F2B051223A46}" type="pres">
      <dgm:prSet presAssocID="{BB56DC51-021C-47BD-8174-D9D9CF44D7BF}" presName="compNode" presStyleCnt="0"/>
      <dgm:spPr/>
    </dgm:pt>
    <dgm:pt modelId="{4FB56774-5408-4F6D-BBAD-DF58B2CF294D}" type="pres">
      <dgm:prSet presAssocID="{BB56DC51-021C-47BD-8174-D9D9CF44D7BF}" presName="bgRect" presStyleLbl="bgShp" presStyleIdx="2" presStyleCnt="7"/>
      <dgm:spPr/>
    </dgm:pt>
    <dgm:pt modelId="{B5FEA9A6-08FA-48F7-BFBF-12CC507BC59A}" type="pres">
      <dgm:prSet presAssocID="{BB56DC51-021C-47BD-8174-D9D9CF44D7B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0ED83676-0808-4D0B-A885-C64F4052B91A}" type="pres">
      <dgm:prSet presAssocID="{BB56DC51-021C-47BD-8174-D9D9CF44D7BF}" presName="spaceRect" presStyleCnt="0"/>
      <dgm:spPr/>
    </dgm:pt>
    <dgm:pt modelId="{B022DC80-C215-486F-9072-2EA41847EBED}" type="pres">
      <dgm:prSet presAssocID="{BB56DC51-021C-47BD-8174-D9D9CF44D7BF}" presName="parTx" presStyleLbl="revTx" presStyleIdx="2" presStyleCnt="7">
        <dgm:presLayoutVars>
          <dgm:chMax val="0"/>
          <dgm:chPref val="0"/>
        </dgm:presLayoutVars>
      </dgm:prSet>
      <dgm:spPr/>
    </dgm:pt>
    <dgm:pt modelId="{EE88B4DE-FF08-4896-B029-86132DFAB7BB}" type="pres">
      <dgm:prSet presAssocID="{1E40509B-63C0-4AE9-BC69-532FCFFEEFBE}" presName="sibTrans" presStyleCnt="0"/>
      <dgm:spPr/>
    </dgm:pt>
    <dgm:pt modelId="{29C0B4EB-71B3-4E17-B9A6-2957FBD81831}" type="pres">
      <dgm:prSet presAssocID="{1A11E1E0-0C56-4F91-BF3B-BC460EEDB747}" presName="compNode" presStyleCnt="0"/>
      <dgm:spPr/>
    </dgm:pt>
    <dgm:pt modelId="{2B5AF8F9-DE86-42B6-A665-18892582AD66}" type="pres">
      <dgm:prSet presAssocID="{1A11E1E0-0C56-4F91-BF3B-BC460EEDB747}" presName="bgRect" presStyleLbl="bgShp" presStyleIdx="3" presStyleCnt="7"/>
      <dgm:spPr/>
    </dgm:pt>
    <dgm:pt modelId="{315A4B8B-F177-4FF3-873B-618BF447EBFA}" type="pres">
      <dgm:prSet presAssocID="{1A11E1E0-0C56-4F91-BF3B-BC460EEDB747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38C6361A-8ACD-47AF-8A27-24B7AFFCAFCC}" type="pres">
      <dgm:prSet presAssocID="{1A11E1E0-0C56-4F91-BF3B-BC460EEDB747}" presName="spaceRect" presStyleCnt="0"/>
      <dgm:spPr/>
    </dgm:pt>
    <dgm:pt modelId="{9BDBCD39-3A15-486D-A8BE-01D8B507CD23}" type="pres">
      <dgm:prSet presAssocID="{1A11E1E0-0C56-4F91-BF3B-BC460EEDB747}" presName="parTx" presStyleLbl="revTx" presStyleIdx="3" presStyleCnt="7">
        <dgm:presLayoutVars>
          <dgm:chMax val="0"/>
          <dgm:chPref val="0"/>
        </dgm:presLayoutVars>
      </dgm:prSet>
      <dgm:spPr/>
    </dgm:pt>
    <dgm:pt modelId="{F65F0702-C1EF-4282-BA8C-9616FF0AE96F}" type="pres">
      <dgm:prSet presAssocID="{9B283F71-98A9-4876-AD37-14B36F20B326}" presName="sibTrans" presStyleCnt="0"/>
      <dgm:spPr/>
    </dgm:pt>
    <dgm:pt modelId="{E48EFC0E-7E76-46B9-BC73-E996EBF095BE}" type="pres">
      <dgm:prSet presAssocID="{94E991BB-C7AB-43C1-80A0-EB6D42CE94E3}" presName="compNode" presStyleCnt="0"/>
      <dgm:spPr/>
    </dgm:pt>
    <dgm:pt modelId="{357169B2-4BBC-49B9-BEC5-A9F22B7F86F2}" type="pres">
      <dgm:prSet presAssocID="{94E991BB-C7AB-43C1-80A0-EB6D42CE94E3}" presName="bgRect" presStyleLbl="bgShp" presStyleIdx="4" presStyleCnt="7"/>
      <dgm:spPr/>
    </dgm:pt>
    <dgm:pt modelId="{D282804D-FDB8-4C14-9A94-3974023B1534}" type="pres">
      <dgm:prSet presAssocID="{94E991BB-C7AB-43C1-80A0-EB6D42CE94E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10D5B39D-6A2F-40A3-A5EE-316673D6DEDF}" type="pres">
      <dgm:prSet presAssocID="{94E991BB-C7AB-43C1-80A0-EB6D42CE94E3}" presName="spaceRect" presStyleCnt="0"/>
      <dgm:spPr/>
    </dgm:pt>
    <dgm:pt modelId="{7010B159-9DF2-4F39-9052-9525F3116C85}" type="pres">
      <dgm:prSet presAssocID="{94E991BB-C7AB-43C1-80A0-EB6D42CE94E3}" presName="parTx" presStyleLbl="revTx" presStyleIdx="4" presStyleCnt="7">
        <dgm:presLayoutVars>
          <dgm:chMax val="0"/>
          <dgm:chPref val="0"/>
        </dgm:presLayoutVars>
      </dgm:prSet>
      <dgm:spPr/>
    </dgm:pt>
    <dgm:pt modelId="{631253B4-E9AA-48C1-862A-F1335F8B5EAF}" type="pres">
      <dgm:prSet presAssocID="{6A3EE84D-03DE-4403-908D-FB36CBAA707F}" presName="sibTrans" presStyleCnt="0"/>
      <dgm:spPr/>
    </dgm:pt>
    <dgm:pt modelId="{C2455453-9F58-464F-9F64-4576E1B5CF68}" type="pres">
      <dgm:prSet presAssocID="{E9E18E7A-EAA8-41B3-92FF-0C4483C256EC}" presName="compNode" presStyleCnt="0"/>
      <dgm:spPr/>
    </dgm:pt>
    <dgm:pt modelId="{0EADF05A-5B8D-433C-B7E8-D2CCA15EEB47}" type="pres">
      <dgm:prSet presAssocID="{E9E18E7A-EAA8-41B3-92FF-0C4483C256EC}" presName="bgRect" presStyleLbl="bgShp" presStyleIdx="5" presStyleCnt="7"/>
      <dgm:spPr/>
    </dgm:pt>
    <dgm:pt modelId="{5FC5F0A7-62FD-4419-8FB7-6EFDC223D722}" type="pres">
      <dgm:prSet presAssocID="{E9E18E7A-EAA8-41B3-92FF-0C4483C256EC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04BB9D66-BCA3-4DE8-8A50-61433E92E9AF}" type="pres">
      <dgm:prSet presAssocID="{E9E18E7A-EAA8-41B3-92FF-0C4483C256EC}" presName="spaceRect" presStyleCnt="0"/>
      <dgm:spPr/>
    </dgm:pt>
    <dgm:pt modelId="{75D8AC82-EA2F-425A-A4B7-252B63D47BAA}" type="pres">
      <dgm:prSet presAssocID="{E9E18E7A-EAA8-41B3-92FF-0C4483C256EC}" presName="parTx" presStyleLbl="revTx" presStyleIdx="5" presStyleCnt="7">
        <dgm:presLayoutVars>
          <dgm:chMax val="0"/>
          <dgm:chPref val="0"/>
        </dgm:presLayoutVars>
      </dgm:prSet>
      <dgm:spPr/>
    </dgm:pt>
    <dgm:pt modelId="{97BA36DF-765C-49C6-AA43-B298E6A06908}" type="pres">
      <dgm:prSet presAssocID="{F806D60E-1DEC-4F21-9FF6-580FA6610413}" presName="sibTrans" presStyleCnt="0"/>
      <dgm:spPr/>
    </dgm:pt>
    <dgm:pt modelId="{46A740F0-5AD3-4428-8892-196680BE5773}" type="pres">
      <dgm:prSet presAssocID="{4C9EC8C4-E092-4255-BDFB-D2F69ACE91ED}" presName="compNode" presStyleCnt="0"/>
      <dgm:spPr/>
    </dgm:pt>
    <dgm:pt modelId="{566BC93B-3924-4D2C-BAEB-7B0AA5313136}" type="pres">
      <dgm:prSet presAssocID="{4C9EC8C4-E092-4255-BDFB-D2F69ACE91ED}" presName="bgRect" presStyleLbl="bgShp" presStyleIdx="6" presStyleCnt="7"/>
      <dgm:spPr/>
    </dgm:pt>
    <dgm:pt modelId="{BFEC4586-26B6-41DF-9EEC-48792026020F}" type="pres">
      <dgm:prSet presAssocID="{4C9EC8C4-E092-4255-BDFB-D2F69ACE91ED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759A1166-0BBF-4BDD-8473-74DAD32A0ED0}" type="pres">
      <dgm:prSet presAssocID="{4C9EC8C4-E092-4255-BDFB-D2F69ACE91ED}" presName="spaceRect" presStyleCnt="0"/>
      <dgm:spPr/>
    </dgm:pt>
    <dgm:pt modelId="{4BEFEACA-24A0-4C80-8388-A175DC51E7FF}" type="pres">
      <dgm:prSet presAssocID="{4C9EC8C4-E092-4255-BDFB-D2F69ACE91ED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69D90E08-77C8-4AA5-BAB1-8539454B71AA}" srcId="{48FCA937-2F02-4473-86C7-4CB69CE98096}" destId="{94E991BB-C7AB-43C1-80A0-EB6D42CE94E3}" srcOrd="4" destOrd="0" parTransId="{C2F6E567-AC3B-42DF-97AF-BE9F8C628CC6}" sibTransId="{6A3EE84D-03DE-4403-908D-FB36CBAA707F}"/>
    <dgm:cxn modelId="{9520511B-728A-4C41-A0D8-35F05AA96DDD}" srcId="{48FCA937-2F02-4473-86C7-4CB69CE98096}" destId="{C001DAC2-403F-4625-AC92-8997D81A8694}" srcOrd="0" destOrd="0" parTransId="{CCFA5AA6-4722-4565-96F8-BCBECC221D49}" sibTransId="{D341E5BC-F07C-4206-89E7-94D0B97836CD}"/>
    <dgm:cxn modelId="{3D604A26-2D75-4119-AECD-806905408F14}" srcId="{48FCA937-2F02-4473-86C7-4CB69CE98096}" destId="{4C9EC8C4-E092-4255-BDFB-D2F69ACE91ED}" srcOrd="6" destOrd="0" parTransId="{D09880A6-5BA0-4EE4-84D5-99BEA6D59AE1}" sibTransId="{16CCEE9E-6079-417D-B59D-34B99A455CED}"/>
    <dgm:cxn modelId="{50E0003C-402D-45E8-8F2F-BDF1E60305A4}" type="presOf" srcId="{E9E18E7A-EAA8-41B3-92FF-0C4483C256EC}" destId="{75D8AC82-EA2F-425A-A4B7-252B63D47BAA}" srcOrd="0" destOrd="0" presId="urn:microsoft.com/office/officeart/2018/2/layout/IconVerticalSolidList"/>
    <dgm:cxn modelId="{86F6E146-7046-4AA1-B74F-1C8654B543D6}" type="presOf" srcId="{BB56DC51-021C-47BD-8174-D9D9CF44D7BF}" destId="{B022DC80-C215-486F-9072-2EA41847EBED}" srcOrd="0" destOrd="0" presId="urn:microsoft.com/office/officeart/2018/2/layout/IconVerticalSolidList"/>
    <dgm:cxn modelId="{2C5E5C63-B571-4CA3-9D98-26CC8F63C7C8}" srcId="{48FCA937-2F02-4473-86C7-4CB69CE98096}" destId="{BB56DC51-021C-47BD-8174-D9D9CF44D7BF}" srcOrd="2" destOrd="0" parTransId="{D0C1DD0C-620E-44F7-BBBA-1CBB32064DDA}" sibTransId="{1E40509B-63C0-4AE9-BC69-532FCFFEEFBE}"/>
    <dgm:cxn modelId="{7AD5FE74-5DE5-4A18-9C0A-C754D6BFE7C9}" srcId="{48FCA937-2F02-4473-86C7-4CB69CE98096}" destId="{E9E18E7A-EAA8-41B3-92FF-0C4483C256EC}" srcOrd="5" destOrd="0" parTransId="{0CDBC34A-696E-46A0-8FD9-75B9B9FABD61}" sibTransId="{F806D60E-1DEC-4F21-9FF6-580FA6610413}"/>
    <dgm:cxn modelId="{BD248675-A266-4778-B94F-697D65221CF4}" type="presOf" srcId="{C001DAC2-403F-4625-AC92-8997D81A8694}" destId="{9061379E-1BBD-4060-85B3-3E8CA9EAE523}" srcOrd="0" destOrd="0" presId="urn:microsoft.com/office/officeart/2018/2/layout/IconVerticalSolidList"/>
    <dgm:cxn modelId="{F88DAD84-178F-48F0-9BDB-B8A5D4608369}" type="presOf" srcId="{47CC6184-821E-477D-B20F-6116578D6895}" destId="{456F7346-EAD6-49AB-8633-AAB8A23CFB0E}" srcOrd="0" destOrd="0" presId="urn:microsoft.com/office/officeart/2018/2/layout/IconVerticalSolidList"/>
    <dgm:cxn modelId="{C718AF95-2B1C-45E3-B4C9-B75C0FD1C4C4}" srcId="{48FCA937-2F02-4473-86C7-4CB69CE98096}" destId="{1A11E1E0-0C56-4F91-BF3B-BC460EEDB747}" srcOrd="3" destOrd="0" parTransId="{27D06BF6-4E84-409C-8D02-37F22786C731}" sibTransId="{9B283F71-98A9-4876-AD37-14B36F20B326}"/>
    <dgm:cxn modelId="{A934FFAA-4522-4577-A741-55D6CD4608CD}" type="presOf" srcId="{4C9EC8C4-E092-4255-BDFB-D2F69ACE91ED}" destId="{4BEFEACA-24A0-4C80-8388-A175DC51E7FF}" srcOrd="0" destOrd="0" presId="urn:microsoft.com/office/officeart/2018/2/layout/IconVerticalSolidList"/>
    <dgm:cxn modelId="{874C32BF-7E76-4D3A-B8C2-4DE19238A07C}" type="presOf" srcId="{48FCA937-2F02-4473-86C7-4CB69CE98096}" destId="{F254AA78-362F-48BB-8398-3830A85B71B4}" srcOrd="0" destOrd="0" presId="urn:microsoft.com/office/officeart/2018/2/layout/IconVerticalSolidList"/>
    <dgm:cxn modelId="{F776D3C2-2ABF-4A6B-A004-B5D1BFBC2330}" type="presOf" srcId="{1A11E1E0-0C56-4F91-BF3B-BC460EEDB747}" destId="{9BDBCD39-3A15-486D-A8BE-01D8B507CD23}" srcOrd="0" destOrd="0" presId="urn:microsoft.com/office/officeart/2018/2/layout/IconVerticalSolidList"/>
    <dgm:cxn modelId="{9EF28ADF-4698-4ECF-9B37-D1982A8DBC5F}" srcId="{48FCA937-2F02-4473-86C7-4CB69CE98096}" destId="{47CC6184-821E-477D-B20F-6116578D6895}" srcOrd="1" destOrd="0" parTransId="{7F818822-38BF-48CD-A31A-9A6518CEFF4C}" sibTransId="{30713568-81A3-4733-93EE-B8B4C9A10E96}"/>
    <dgm:cxn modelId="{2384CCE3-A8DD-46AE-AAB8-413ECC2E0E0F}" type="presOf" srcId="{94E991BB-C7AB-43C1-80A0-EB6D42CE94E3}" destId="{7010B159-9DF2-4F39-9052-9525F3116C85}" srcOrd="0" destOrd="0" presId="urn:microsoft.com/office/officeart/2018/2/layout/IconVerticalSolidList"/>
    <dgm:cxn modelId="{955D3378-D113-413B-9AE4-325AABAD0C0B}" type="presParOf" srcId="{F254AA78-362F-48BB-8398-3830A85B71B4}" destId="{096CD463-439A-4838-B758-93ACDA297225}" srcOrd="0" destOrd="0" presId="urn:microsoft.com/office/officeart/2018/2/layout/IconVerticalSolidList"/>
    <dgm:cxn modelId="{5FD58E18-8F05-4B12-9A91-4D05706E35FB}" type="presParOf" srcId="{096CD463-439A-4838-B758-93ACDA297225}" destId="{1CA7BDAF-3A16-4C66-AB82-61C24AC3209A}" srcOrd="0" destOrd="0" presId="urn:microsoft.com/office/officeart/2018/2/layout/IconVerticalSolidList"/>
    <dgm:cxn modelId="{7015AAB0-6840-4F79-A23C-E707764DBA5B}" type="presParOf" srcId="{096CD463-439A-4838-B758-93ACDA297225}" destId="{DA3DB7D1-7F53-46F1-9137-159CDF37B8E4}" srcOrd="1" destOrd="0" presId="urn:microsoft.com/office/officeart/2018/2/layout/IconVerticalSolidList"/>
    <dgm:cxn modelId="{10B69D9E-7159-49EB-AA22-05011DA6F87E}" type="presParOf" srcId="{096CD463-439A-4838-B758-93ACDA297225}" destId="{7942D9DD-20E0-48FB-B0F6-81020676CC51}" srcOrd="2" destOrd="0" presId="urn:microsoft.com/office/officeart/2018/2/layout/IconVerticalSolidList"/>
    <dgm:cxn modelId="{997E3447-B8D4-4E8C-8C68-32A34EDAB10E}" type="presParOf" srcId="{096CD463-439A-4838-B758-93ACDA297225}" destId="{9061379E-1BBD-4060-85B3-3E8CA9EAE523}" srcOrd="3" destOrd="0" presId="urn:microsoft.com/office/officeart/2018/2/layout/IconVerticalSolidList"/>
    <dgm:cxn modelId="{1851F495-8E8B-482B-A06C-09AACDA3DF25}" type="presParOf" srcId="{F254AA78-362F-48BB-8398-3830A85B71B4}" destId="{C402AEBA-3BD9-461A-B924-B2F4D87AD0D3}" srcOrd="1" destOrd="0" presId="urn:microsoft.com/office/officeart/2018/2/layout/IconVerticalSolidList"/>
    <dgm:cxn modelId="{86DA25BF-40AE-4CF2-A743-6F19979A420F}" type="presParOf" srcId="{F254AA78-362F-48BB-8398-3830A85B71B4}" destId="{42E87713-EE9D-494D-9F02-700845A11402}" srcOrd="2" destOrd="0" presId="urn:microsoft.com/office/officeart/2018/2/layout/IconVerticalSolidList"/>
    <dgm:cxn modelId="{808A2777-085C-431E-8E40-F4BAE7D069FD}" type="presParOf" srcId="{42E87713-EE9D-494D-9F02-700845A11402}" destId="{81D7914D-5AFC-40A3-AD85-943EEE74F5D6}" srcOrd="0" destOrd="0" presId="urn:microsoft.com/office/officeart/2018/2/layout/IconVerticalSolidList"/>
    <dgm:cxn modelId="{CA19344A-3582-4547-86EC-810C4250DA5B}" type="presParOf" srcId="{42E87713-EE9D-494D-9F02-700845A11402}" destId="{79914E1F-F2F2-4C29-B48D-4A425B6DE1D0}" srcOrd="1" destOrd="0" presId="urn:microsoft.com/office/officeart/2018/2/layout/IconVerticalSolidList"/>
    <dgm:cxn modelId="{9820660B-7376-499C-B712-74E907F8C4A9}" type="presParOf" srcId="{42E87713-EE9D-494D-9F02-700845A11402}" destId="{2C00768D-F6BF-472F-94C8-1D109FB9F699}" srcOrd="2" destOrd="0" presId="urn:microsoft.com/office/officeart/2018/2/layout/IconVerticalSolidList"/>
    <dgm:cxn modelId="{9744556C-9276-41EC-BA9C-4F231EEEB13D}" type="presParOf" srcId="{42E87713-EE9D-494D-9F02-700845A11402}" destId="{456F7346-EAD6-49AB-8633-AAB8A23CFB0E}" srcOrd="3" destOrd="0" presId="urn:microsoft.com/office/officeart/2018/2/layout/IconVerticalSolidList"/>
    <dgm:cxn modelId="{46516A57-4109-46FD-9253-04D89C8C6F38}" type="presParOf" srcId="{F254AA78-362F-48BB-8398-3830A85B71B4}" destId="{760FAD68-0542-4177-8D31-3968194B75A9}" srcOrd="3" destOrd="0" presId="urn:microsoft.com/office/officeart/2018/2/layout/IconVerticalSolidList"/>
    <dgm:cxn modelId="{77A992BC-3769-475E-BE9E-1E22C9A1B3C8}" type="presParOf" srcId="{F254AA78-362F-48BB-8398-3830A85B71B4}" destId="{EE6E0701-A2B8-4767-8AFE-F2B051223A46}" srcOrd="4" destOrd="0" presId="urn:microsoft.com/office/officeart/2018/2/layout/IconVerticalSolidList"/>
    <dgm:cxn modelId="{BB31BCB1-BE4A-4547-9EBE-B2E7546489C4}" type="presParOf" srcId="{EE6E0701-A2B8-4767-8AFE-F2B051223A46}" destId="{4FB56774-5408-4F6D-BBAD-DF58B2CF294D}" srcOrd="0" destOrd="0" presId="urn:microsoft.com/office/officeart/2018/2/layout/IconVerticalSolidList"/>
    <dgm:cxn modelId="{E57E2623-E579-4812-B654-FA1C60F8EF14}" type="presParOf" srcId="{EE6E0701-A2B8-4767-8AFE-F2B051223A46}" destId="{B5FEA9A6-08FA-48F7-BFBF-12CC507BC59A}" srcOrd="1" destOrd="0" presId="urn:microsoft.com/office/officeart/2018/2/layout/IconVerticalSolidList"/>
    <dgm:cxn modelId="{8B1A6C94-BD0A-4853-8B42-53A6AD85BA77}" type="presParOf" srcId="{EE6E0701-A2B8-4767-8AFE-F2B051223A46}" destId="{0ED83676-0808-4D0B-A885-C64F4052B91A}" srcOrd="2" destOrd="0" presId="urn:microsoft.com/office/officeart/2018/2/layout/IconVerticalSolidList"/>
    <dgm:cxn modelId="{F71E776C-6A76-4A28-BA89-AFC5F3F10FBB}" type="presParOf" srcId="{EE6E0701-A2B8-4767-8AFE-F2B051223A46}" destId="{B022DC80-C215-486F-9072-2EA41847EBED}" srcOrd="3" destOrd="0" presId="urn:microsoft.com/office/officeart/2018/2/layout/IconVerticalSolidList"/>
    <dgm:cxn modelId="{4B822B23-6532-4D7B-BE62-6F34F8D84954}" type="presParOf" srcId="{F254AA78-362F-48BB-8398-3830A85B71B4}" destId="{EE88B4DE-FF08-4896-B029-86132DFAB7BB}" srcOrd="5" destOrd="0" presId="urn:microsoft.com/office/officeart/2018/2/layout/IconVerticalSolidList"/>
    <dgm:cxn modelId="{693413ED-C7BA-4F4D-9B75-7C202B176C17}" type="presParOf" srcId="{F254AA78-362F-48BB-8398-3830A85B71B4}" destId="{29C0B4EB-71B3-4E17-B9A6-2957FBD81831}" srcOrd="6" destOrd="0" presId="urn:microsoft.com/office/officeart/2018/2/layout/IconVerticalSolidList"/>
    <dgm:cxn modelId="{92D384BF-8D6F-4290-B6C7-AFE6CD0993BF}" type="presParOf" srcId="{29C0B4EB-71B3-4E17-B9A6-2957FBD81831}" destId="{2B5AF8F9-DE86-42B6-A665-18892582AD66}" srcOrd="0" destOrd="0" presId="urn:microsoft.com/office/officeart/2018/2/layout/IconVerticalSolidList"/>
    <dgm:cxn modelId="{2008D46D-9931-4493-BC86-C8D8C231A73D}" type="presParOf" srcId="{29C0B4EB-71B3-4E17-B9A6-2957FBD81831}" destId="{315A4B8B-F177-4FF3-873B-618BF447EBFA}" srcOrd="1" destOrd="0" presId="urn:microsoft.com/office/officeart/2018/2/layout/IconVerticalSolidList"/>
    <dgm:cxn modelId="{1D6CD01C-820D-4BE0-9DE6-8FE409BCB9F0}" type="presParOf" srcId="{29C0B4EB-71B3-4E17-B9A6-2957FBD81831}" destId="{38C6361A-8ACD-47AF-8A27-24B7AFFCAFCC}" srcOrd="2" destOrd="0" presId="urn:microsoft.com/office/officeart/2018/2/layout/IconVerticalSolidList"/>
    <dgm:cxn modelId="{515FFF0D-BEC0-4DBA-8FBB-0D1487589F19}" type="presParOf" srcId="{29C0B4EB-71B3-4E17-B9A6-2957FBD81831}" destId="{9BDBCD39-3A15-486D-A8BE-01D8B507CD23}" srcOrd="3" destOrd="0" presId="urn:microsoft.com/office/officeart/2018/2/layout/IconVerticalSolidList"/>
    <dgm:cxn modelId="{66FA5E1E-2199-46BE-B9FD-95807FE7BE7E}" type="presParOf" srcId="{F254AA78-362F-48BB-8398-3830A85B71B4}" destId="{F65F0702-C1EF-4282-BA8C-9616FF0AE96F}" srcOrd="7" destOrd="0" presId="urn:microsoft.com/office/officeart/2018/2/layout/IconVerticalSolidList"/>
    <dgm:cxn modelId="{007B1EBE-0178-4B78-A5B8-30BE15B02F91}" type="presParOf" srcId="{F254AA78-362F-48BB-8398-3830A85B71B4}" destId="{E48EFC0E-7E76-46B9-BC73-E996EBF095BE}" srcOrd="8" destOrd="0" presId="urn:microsoft.com/office/officeart/2018/2/layout/IconVerticalSolidList"/>
    <dgm:cxn modelId="{DEAD2709-A3F2-4476-95F6-A75C127DA4F8}" type="presParOf" srcId="{E48EFC0E-7E76-46B9-BC73-E996EBF095BE}" destId="{357169B2-4BBC-49B9-BEC5-A9F22B7F86F2}" srcOrd="0" destOrd="0" presId="urn:microsoft.com/office/officeart/2018/2/layout/IconVerticalSolidList"/>
    <dgm:cxn modelId="{D1521EDF-2EAE-46EB-8BF1-63B392F32614}" type="presParOf" srcId="{E48EFC0E-7E76-46B9-BC73-E996EBF095BE}" destId="{D282804D-FDB8-4C14-9A94-3974023B1534}" srcOrd="1" destOrd="0" presId="urn:microsoft.com/office/officeart/2018/2/layout/IconVerticalSolidList"/>
    <dgm:cxn modelId="{EB53066D-E309-4583-A4BE-5161E8DC7EE0}" type="presParOf" srcId="{E48EFC0E-7E76-46B9-BC73-E996EBF095BE}" destId="{10D5B39D-6A2F-40A3-A5EE-316673D6DEDF}" srcOrd="2" destOrd="0" presId="urn:microsoft.com/office/officeart/2018/2/layout/IconVerticalSolidList"/>
    <dgm:cxn modelId="{CB855F2D-9CA0-4D73-B7CD-C8A755E6E8A4}" type="presParOf" srcId="{E48EFC0E-7E76-46B9-BC73-E996EBF095BE}" destId="{7010B159-9DF2-4F39-9052-9525F3116C85}" srcOrd="3" destOrd="0" presId="urn:microsoft.com/office/officeart/2018/2/layout/IconVerticalSolidList"/>
    <dgm:cxn modelId="{9F0F880A-9452-46A4-8DA7-F260AF0E9B9D}" type="presParOf" srcId="{F254AA78-362F-48BB-8398-3830A85B71B4}" destId="{631253B4-E9AA-48C1-862A-F1335F8B5EAF}" srcOrd="9" destOrd="0" presId="urn:microsoft.com/office/officeart/2018/2/layout/IconVerticalSolidList"/>
    <dgm:cxn modelId="{9BBEFD4B-B010-4B85-B3D3-64773A8E6E72}" type="presParOf" srcId="{F254AA78-362F-48BB-8398-3830A85B71B4}" destId="{C2455453-9F58-464F-9F64-4576E1B5CF68}" srcOrd="10" destOrd="0" presId="urn:microsoft.com/office/officeart/2018/2/layout/IconVerticalSolidList"/>
    <dgm:cxn modelId="{033A9F4A-DDE0-4810-BA6C-6D23DCA7796A}" type="presParOf" srcId="{C2455453-9F58-464F-9F64-4576E1B5CF68}" destId="{0EADF05A-5B8D-433C-B7E8-D2CCA15EEB47}" srcOrd="0" destOrd="0" presId="urn:microsoft.com/office/officeart/2018/2/layout/IconVerticalSolidList"/>
    <dgm:cxn modelId="{6B144E87-477D-4FFD-AF73-A3B2F1928902}" type="presParOf" srcId="{C2455453-9F58-464F-9F64-4576E1B5CF68}" destId="{5FC5F0A7-62FD-4419-8FB7-6EFDC223D722}" srcOrd="1" destOrd="0" presId="urn:microsoft.com/office/officeart/2018/2/layout/IconVerticalSolidList"/>
    <dgm:cxn modelId="{4C95C608-878E-4C83-9D32-21A6459CA84E}" type="presParOf" srcId="{C2455453-9F58-464F-9F64-4576E1B5CF68}" destId="{04BB9D66-BCA3-4DE8-8A50-61433E92E9AF}" srcOrd="2" destOrd="0" presId="urn:microsoft.com/office/officeart/2018/2/layout/IconVerticalSolidList"/>
    <dgm:cxn modelId="{39271FF5-3170-4A2F-B945-CE006375ED6F}" type="presParOf" srcId="{C2455453-9F58-464F-9F64-4576E1B5CF68}" destId="{75D8AC82-EA2F-425A-A4B7-252B63D47BAA}" srcOrd="3" destOrd="0" presId="urn:microsoft.com/office/officeart/2018/2/layout/IconVerticalSolidList"/>
    <dgm:cxn modelId="{CD82FFFC-433F-4CB9-9639-D0F6ACA63BC0}" type="presParOf" srcId="{F254AA78-362F-48BB-8398-3830A85B71B4}" destId="{97BA36DF-765C-49C6-AA43-B298E6A06908}" srcOrd="11" destOrd="0" presId="urn:microsoft.com/office/officeart/2018/2/layout/IconVerticalSolidList"/>
    <dgm:cxn modelId="{DF67D60F-CE3F-42FB-A2BD-2D4B7C865EE5}" type="presParOf" srcId="{F254AA78-362F-48BB-8398-3830A85B71B4}" destId="{46A740F0-5AD3-4428-8892-196680BE5773}" srcOrd="12" destOrd="0" presId="urn:microsoft.com/office/officeart/2018/2/layout/IconVerticalSolidList"/>
    <dgm:cxn modelId="{8DB78219-91E5-4B95-9FE9-490E8957A4B5}" type="presParOf" srcId="{46A740F0-5AD3-4428-8892-196680BE5773}" destId="{566BC93B-3924-4D2C-BAEB-7B0AA5313136}" srcOrd="0" destOrd="0" presId="urn:microsoft.com/office/officeart/2018/2/layout/IconVerticalSolidList"/>
    <dgm:cxn modelId="{50A3ADA7-E3C7-47ED-AB8F-49D11B699530}" type="presParOf" srcId="{46A740F0-5AD3-4428-8892-196680BE5773}" destId="{BFEC4586-26B6-41DF-9EEC-48792026020F}" srcOrd="1" destOrd="0" presId="urn:microsoft.com/office/officeart/2018/2/layout/IconVerticalSolidList"/>
    <dgm:cxn modelId="{31152B8A-38EA-4C54-BA12-12C3C275B8CF}" type="presParOf" srcId="{46A740F0-5AD3-4428-8892-196680BE5773}" destId="{759A1166-0BBF-4BDD-8473-74DAD32A0ED0}" srcOrd="2" destOrd="0" presId="urn:microsoft.com/office/officeart/2018/2/layout/IconVerticalSolidList"/>
    <dgm:cxn modelId="{1A79B509-9090-4E44-A0E3-5DF5F25572C9}" type="presParOf" srcId="{46A740F0-5AD3-4428-8892-196680BE5773}" destId="{4BEFEACA-24A0-4C80-8388-A175DC51E7FF}" srcOrd="3" destOrd="0" presId="urn:microsoft.com/office/officeart/2018/2/layout/IconVerticalSoli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FCA937-2F02-4473-86C7-4CB69CE9809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01DAC2-403F-4625-AC92-8997D81A869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Improved psychological well being </a:t>
          </a:r>
          <a:endParaRPr lang="en-US"/>
        </a:p>
      </dgm:t>
    </dgm:pt>
    <dgm:pt modelId="{CCFA5AA6-4722-4565-96F8-BCBECC221D49}" type="parTrans" cxnId="{9520511B-728A-4C41-A0D8-35F05AA96DDD}">
      <dgm:prSet/>
      <dgm:spPr/>
      <dgm:t>
        <a:bodyPr/>
        <a:lstStyle/>
        <a:p>
          <a:endParaRPr lang="en-US"/>
        </a:p>
      </dgm:t>
    </dgm:pt>
    <dgm:pt modelId="{D341E5BC-F07C-4206-89E7-94D0B97836CD}" type="sibTrans" cxnId="{9520511B-728A-4C41-A0D8-35F05AA96DDD}">
      <dgm:prSet/>
      <dgm:spPr/>
      <dgm:t>
        <a:bodyPr/>
        <a:lstStyle/>
        <a:p>
          <a:endParaRPr lang="en-US"/>
        </a:p>
      </dgm:t>
    </dgm:pt>
    <dgm:pt modelId="{47CC6184-821E-477D-B20F-6116578D68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Improved mood</a:t>
          </a:r>
        </a:p>
      </dgm:t>
    </dgm:pt>
    <dgm:pt modelId="{7F818822-38BF-48CD-A31A-9A6518CEFF4C}" type="parTrans" cxnId="{9EF28ADF-4698-4ECF-9B37-D1982A8DBC5F}">
      <dgm:prSet/>
      <dgm:spPr/>
      <dgm:t>
        <a:bodyPr/>
        <a:lstStyle/>
        <a:p>
          <a:endParaRPr lang="en-US"/>
        </a:p>
      </dgm:t>
    </dgm:pt>
    <dgm:pt modelId="{30713568-81A3-4733-93EE-B8B4C9A10E96}" type="sibTrans" cxnId="{9EF28ADF-4698-4ECF-9B37-D1982A8DBC5F}">
      <dgm:prSet/>
      <dgm:spPr/>
      <dgm:t>
        <a:bodyPr/>
        <a:lstStyle/>
        <a:p>
          <a:endParaRPr lang="en-US"/>
        </a:p>
      </dgm:t>
    </dgm:pt>
    <dgm:pt modelId="{BB56DC51-021C-47BD-8174-D9D9CF44D7B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Increased restorative effects </a:t>
          </a:r>
          <a:endParaRPr lang="en-US"/>
        </a:p>
      </dgm:t>
    </dgm:pt>
    <dgm:pt modelId="{D0C1DD0C-620E-44F7-BBBA-1CBB32064DDA}" type="parTrans" cxnId="{2C5E5C63-B571-4CA3-9D98-26CC8F63C7C8}">
      <dgm:prSet/>
      <dgm:spPr/>
      <dgm:t>
        <a:bodyPr/>
        <a:lstStyle/>
        <a:p>
          <a:endParaRPr lang="en-US"/>
        </a:p>
      </dgm:t>
    </dgm:pt>
    <dgm:pt modelId="{1E40509B-63C0-4AE9-BC69-532FCFFEEFBE}" type="sibTrans" cxnId="{2C5E5C63-B571-4CA3-9D98-26CC8F63C7C8}">
      <dgm:prSet/>
      <dgm:spPr/>
      <dgm:t>
        <a:bodyPr/>
        <a:lstStyle/>
        <a:p>
          <a:endParaRPr lang="en-US"/>
        </a:p>
      </dgm:t>
    </dgm:pt>
    <dgm:pt modelId="{1A11E1E0-0C56-4F91-BF3B-BC460EEDB74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Reduced anxiety, fatigue; enhanced cognitive function </a:t>
          </a:r>
          <a:endParaRPr lang="en-US"/>
        </a:p>
      </dgm:t>
    </dgm:pt>
    <dgm:pt modelId="{27D06BF6-4E84-409C-8D02-37F22786C731}" type="parTrans" cxnId="{C718AF95-2B1C-45E3-B4C9-B75C0FD1C4C4}">
      <dgm:prSet/>
      <dgm:spPr/>
      <dgm:t>
        <a:bodyPr/>
        <a:lstStyle/>
        <a:p>
          <a:endParaRPr lang="en-US"/>
        </a:p>
      </dgm:t>
    </dgm:pt>
    <dgm:pt modelId="{9B283F71-98A9-4876-AD37-14B36F20B326}" type="sibTrans" cxnId="{C718AF95-2B1C-45E3-B4C9-B75C0FD1C4C4}">
      <dgm:prSet/>
      <dgm:spPr/>
      <dgm:t>
        <a:bodyPr/>
        <a:lstStyle/>
        <a:p>
          <a:endParaRPr lang="en-US"/>
        </a:p>
      </dgm:t>
    </dgm:pt>
    <dgm:pt modelId="{94E991BB-C7AB-43C1-80A0-EB6D42CE94E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All the above improve help to increase physical symptoms</a:t>
          </a:r>
          <a:endParaRPr lang="en-US"/>
        </a:p>
      </dgm:t>
    </dgm:pt>
    <dgm:pt modelId="{C2F6E567-AC3B-42DF-97AF-BE9F8C628CC6}" type="parTrans" cxnId="{69D90E08-77C8-4AA5-BAB1-8539454B71AA}">
      <dgm:prSet/>
      <dgm:spPr/>
      <dgm:t>
        <a:bodyPr/>
        <a:lstStyle/>
        <a:p>
          <a:endParaRPr lang="en-US"/>
        </a:p>
      </dgm:t>
    </dgm:pt>
    <dgm:pt modelId="{6A3EE84D-03DE-4403-908D-FB36CBAA707F}" type="sibTrans" cxnId="{69D90E08-77C8-4AA5-BAB1-8539454B71AA}">
      <dgm:prSet/>
      <dgm:spPr/>
      <dgm:t>
        <a:bodyPr/>
        <a:lstStyle/>
        <a:p>
          <a:endParaRPr lang="en-US"/>
        </a:p>
      </dgm:t>
    </dgm:pt>
    <dgm:pt modelId="{F254AA78-362F-48BB-8398-3830A85B71B4}" type="pres">
      <dgm:prSet presAssocID="{48FCA937-2F02-4473-86C7-4CB69CE98096}" presName="root" presStyleCnt="0">
        <dgm:presLayoutVars>
          <dgm:dir/>
          <dgm:resizeHandles val="exact"/>
        </dgm:presLayoutVars>
      </dgm:prSet>
      <dgm:spPr/>
    </dgm:pt>
    <dgm:pt modelId="{096CD463-439A-4838-B758-93ACDA297225}" type="pres">
      <dgm:prSet presAssocID="{C001DAC2-403F-4625-AC92-8997D81A8694}" presName="compNode" presStyleCnt="0"/>
      <dgm:spPr/>
    </dgm:pt>
    <dgm:pt modelId="{1CA7BDAF-3A16-4C66-AB82-61C24AC3209A}" type="pres">
      <dgm:prSet presAssocID="{C001DAC2-403F-4625-AC92-8997D81A8694}" presName="bgRect" presStyleLbl="bgShp" presStyleIdx="0" presStyleCnt="5"/>
      <dgm:spPr/>
    </dgm:pt>
    <dgm:pt modelId="{DA3DB7D1-7F53-46F1-9137-159CDF37B8E4}" type="pres">
      <dgm:prSet presAssocID="{C001DAC2-403F-4625-AC92-8997D81A869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7942D9DD-20E0-48FB-B0F6-81020676CC51}" type="pres">
      <dgm:prSet presAssocID="{C001DAC2-403F-4625-AC92-8997D81A8694}" presName="spaceRect" presStyleCnt="0"/>
      <dgm:spPr/>
    </dgm:pt>
    <dgm:pt modelId="{9061379E-1BBD-4060-85B3-3E8CA9EAE523}" type="pres">
      <dgm:prSet presAssocID="{C001DAC2-403F-4625-AC92-8997D81A8694}" presName="parTx" presStyleLbl="revTx" presStyleIdx="0" presStyleCnt="5">
        <dgm:presLayoutVars>
          <dgm:chMax val="0"/>
          <dgm:chPref val="0"/>
        </dgm:presLayoutVars>
      </dgm:prSet>
      <dgm:spPr/>
    </dgm:pt>
    <dgm:pt modelId="{C402AEBA-3BD9-461A-B924-B2F4D87AD0D3}" type="pres">
      <dgm:prSet presAssocID="{D341E5BC-F07C-4206-89E7-94D0B97836CD}" presName="sibTrans" presStyleCnt="0"/>
      <dgm:spPr/>
    </dgm:pt>
    <dgm:pt modelId="{42E87713-EE9D-494D-9F02-700845A11402}" type="pres">
      <dgm:prSet presAssocID="{47CC6184-821E-477D-B20F-6116578D6895}" presName="compNode" presStyleCnt="0"/>
      <dgm:spPr/>
    </dgm:pt>
    <dgm:pt modelId="{81D7914D-5AFC-40A3-AD85-943EEE74F5D6}" type="pres">
      <dgm:prSet presAssocID="{47CC6184-821E-477D-B20F-6116578D6895}" presName="bgRect" presStyleLbl="bgShp" presStyleIdx="1" presStyleCnt="5"/>
      <dgm:spPr/>
    </dgm:pt>
    <dgm:pt modelId="{79914E1F-F2F2-4C29-B48D-4A425B6DE1D0}" type="pres">
      <dgm:prSet presAssocID="{47CC6184-821E-477D-B20F-6116578D689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2C00768D-F6BF-472F-94C8-1D109FB9F699}" type="pres">
      <dgm:prSet presAssocID="{47CC6184-821E-477D-B20F-6116578D6895}" presName="spaceRect" presStyleCnt="0"/>
      <dgm:spPr/>
    </dgm:pt>
    <dgm:pt modelId="{456F7346-EAD6-49AB-8633-AAB8A23CFB0E}" type="pres">
      <dgm:prSet presAssocID="{47CC6184-821E-477D-B20F-6116578D6895}" presName="parTx" presStyleLbl="revTx" presStyleIdx="1" presStyleCnt="5">
        <dgm:presLayoutVars>
          <dgm:chMax val="0"/>
          <dgm:chPref val="0"/>
        </dgm:presLayoutVars>
      </dgm:prSet>
      <dgm:spPr/>
    </dgm:pt>
    <dgm:pt modelId="{760FAD68-0542-4177-8D31-3968194B75A9}" type="pres">
      <dgm:prSet presAssocID="{30713568-81A3-4733-93EE-B8B4C9A10E96}" presName="sibTrans" presStyleCnt="0"/>
      <dgm:spPr/>
    </dgm:pt>
    <dgm:pt modelId="{EE6E0701-A2B8-4767-8AFE-F2B051223A46}" type="pres">
      <dgm:prSet presAssocID="{BB56DC51-021C-47BD-8174-D9D9CF44D7BF}" presName="compNode" presStyleCnt="0"/>
      <dgm:spPr/>
    </dgm:pt>
    <dgm:pt modelId="{4FB56774-5408-4F6D-BBAD-DF58B2CF294D}" type="pres">
      <dgm:prSet presAssocID="{BB56DC51-021C-47BD-8174-D9D9CF44D7BF}" presName="bgRect" presStyleLbl="bgShp" presStyleIdx="2" presStyleCnt="5"/>
      <dgm:spPr/>
    </dgm:pt>
    <dgm:pt modelId="{B5FEA9A6-08FA-48F7-BFBF-12CC507BC59A}" type="pres">
      <dgm:prSet presAssocID="{BB56DC51-021C-47BD-8174-D9D9CF44D7B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0ED83676-0808-4D0B-A885-C64F4052B91A}" type="pres">
      <dgm:prSet presAssocID="{BB56DC51-021C-47BD-8174-D9D9CF44D7BF}" presName="spaceRect" presStyleCnt="0"/>
      <dgm:spPr/>
    </dgm:pt>
    <dgm:pt modelId="{B022DC80-C215-486F-9072-2EA41847EBED}" type="pres">
      <dgm:prSet presAssocID="{BB56DC51-021C-47BD-8174-D9D9CF44D7BF}" presName="parTx" presStyleLbl="revTx" presStyleIdx="2" presStyleCnt="5">
        <dgm:presLayoutVars>
          <dgm:chMax val="0"/>
          <dgm:chPref val="0"/>
        </dgm:presLayoutVars>
      </dgm:prSet>
      <dgm:spPr/>
    </dgm:pt>
    <dgm:pt modelId="{EE88B4DE-FF08-4896-B029-86132DFAB7BB}" type="pres">
      <dgm:prSet presAssocID="{1E40509B-63C0-4AE9-BC69-532FCFFEEFBE}" presName="sibTrans" presStyleCnt="0"/>
      <dgm:spPr/>
    </dgm:pt>
    <dgm:pt modelId="{29C0B4EB-71B3-4E17-B9A6-2957FBD81831}" type="pres">
      <dgm:prSet presAssocID="{1A11E1E0-0C56-4F91-BF3B-BC460EEDB747}" presName="compNode" presStyleCnt="0"/>
      <dgm:spPr/>
    </dgm:pt>
    <dgm:pt modelId="{2B5AF8F9-DE86-42B6-A665-18892582AD66}" type="pres">
      <dgm:prSet presAssocID="{1A11E1E0-0C56-4F91-BF3B-BC460EEDB747}" presName="bgRect" presStyleLbl="bgShp" presStyleIdx="3" presStyleCnt="5"/>
      <dgm:spPr/>
    </dgm:pt>
    <dgm:pt modelId="{315A4B8B-F177-4FF3-873B-618BF447EBFA}" type="pres">
      <dgm:prSet presAssocID="{1A11E1E0-0C56-4F91-BF3B-BC460EEDB74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38C6361A-8ACD-47AF-8A27-24B7AFFCAFCC}" type="pres">
      <dgm:prSet presAssocID="{1A11E1E0-0C56-4F91-BF3B-BC460EEDB747}" presName="spaceRect" presStyleCnt="0"/>
      <dgm:spPr/>
    </dgm:pt>
    <dgm:pt modelId="{9BDBCD39-3A15-486D-A8BE-01D8B507CD23}" type="pres">
      <dgm:prSet presAssocID="{1A11E1E0-0C56-4F91-BF3B-BC460EEDB747}" presName="parTx" presStyleLbl="revTx" presStyleIdx="3" presStyleCnt="5">
        <dgm:presLayoutVars>
          <dgm:chMax val="0"/>
          <dgm:chPref val="0"/>
        </dgm:presLayoutVars>
      </dgm:prSet>
      <dgm:spPr/>
    </dgm:pt>
    <dgm:pt modelId="{F65F0702-C1EF-4282-BA8C-9616FF0AE96F}" type="pres">
      <dgm:prSet presAssocID="{9B283F71-98A9-4876-AD37-14B36F20B326}" presName="sibTrans" presStyleCnt="0"/>
      <dgm:spPr/>
    </dgm:pt>
    <dgm:pt modelId="{E48EFC0E-7E76-46B9-BC73-E996EBF095BE}" type="pres">
      <dgm:prSet presAssocID="{94E991BB-C7AB-43C1-80A0-EB6D42CE94E3}" presName="compNode" presStyleCnt="0"/>
      <dgm:spPr/>
    </dgm:pt>
    <dgm:pt modelId="{357169B2-4BBC-49B9-BEC5-A9F22B7F86F2}" type="pres">
      <dgm:prSet presAssocID="{94E991BB-C7AB-43C1-80A0-EB6D42CE94E3}" presName="bgRect" presStyleLbl="bgShp" presStyleIdx="4" presStyleCnt="5"/>
      <dgm:spPr/>
    </dgm:pt>
    <dgm:pt modelId="{D282804D-FDB8-4C14-9A94-3974023B1534}" type="pres">
      <dgm:prSet presAssocID="{94E991BB-C7AB-43C1-80A0-EB6D42CE94E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10D5B39D-6A2F-40A3-A5EE-316673D6DEDF}" type="pres">
      <dgm:prSet presAssocID="{94E991BB-C7AB-43C1-80A0-EB6D42CE94E3}" presName="spaceRect" presStyleCnt="0"/>
      <dgm:spPr/>
    </dgm:pt>
    <dgm:pt modelId="{7010B159-9DF2-4F39-9052-9525F3116C85}" type="pres">
      <dgm:prSet presAssocID="{94E991BB-C7AB-43C1-80A0-EB6D42CE94E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69D90E08-77C8-4AA5-BAB1-8539454B71AA}" srcId="{48FCA937-2F02-4473-86C7-4CB69CE98096}" destId="{94E991BB-C7AB-43C1-80A0-EB6D42CE94E3}" srcOrd="4" destOrd="0" parTransId="{C2F6E567-AC3B-42DF-97AF-BE9F8C628CC6}" sibTransId="{6A3EE84D-03DE-4403-908D-FB36CBAA707F}"/>
    <dgm:cxn modelId="{9520511B-728A-4C41-A0D8-35F05AA96DDD}" srcId="{48FCA937-2F02-4473-86C7-4CB69CE98096}" destId="{C001DAC2-403F-4625-AC92-8997D81A8694}" srcOrd="0" destOrd="0" parTransId="{CCFA5AA6-4722-4565-96F8-BCBECC221D49}" sibTransId="{D341E5BC-F07C-4206-89E7-94D0B97836CD}"/>
    <dgm:cxn modelId="{86F6E146-7046-4AA1-B74F-1C8654B543D6}" type="presOf" srcId="{BB56DC51-021C-47BD-8174-D9D9CF44D7BF}" destId="{B022DC80-C215-486F-9072-2EA41847EBED}" srcOrd="0" destOrd="0" presId="urn:microsoft.com/office/officeart/2018/2/layout/IconVerticalSolidList"/>
    <dgm:cxn modelId="{2C5E5C63-B571-4CA3-9D98-26CC8F63C7C8}" srcId="{48FCA937-2F02-4473-86C7-4CB69CE98096}" destId="{BB56DC51-021C-47BD-8174-D9D9CF44D7BF}" srcOrd="2" destOrd="0" parTransId="{D0C1DD0C-620E-44F7-BBBA-1CBB32064DDA}" sibTransId="{1E40509B-63C0-4AE9-BC69-532FCFFEEFBE}"/>
    <dgm:cxn modelId="{BD248675-A266-4778-B94F-697D65221CF4}" type="presOf" srcId="{C001DAC2-403F-4625-AC92-8997D81A8694}" destId="{9061379E-1BBD-4060-85B3-3E8CA9EAE523}" srcOrd="0" destOrd="0" presId="urn:microsoft.com/office/officeart/2018/2/layout/IconVerticalSolidList"/>
    <dgm:cxn modelId="{F88DAD84-178F-48F0-9BDB-B8A5D4608369}" type="presOf" srcId="{47CC6184-821E-477D-B20F-6116578D6895}" destId="{456F7346-EAD6-49AB-8633-AAB8A23CFB0E}" srcOrd="0" destOrd="0" presId="urn:microsoft.com/office/officeart/2018/2/layout/IconVerticalSolidList"/>
    <dgm:cxn modelId="{C718AF95-2B1C-45E3-B4C9-B75C0FD1C4C4}" srcId="{48FCA937-2F02-4473-86C7-4CB69CE98096}" destId="{1A11E1E0-0C56-4F91-BF3B-BC460EEDB747}" srcOrd="3" destOrd="0" parTransId="{27D06BF6-4E84-409C-8D02-37F22786C731}" sibTransId="{9B283F71-98A9-4876-AD37-14B36F20B326}"/>
    <dgm:cxn modelId="{874C32BF-7E76-4D3A-B8C2-4DE19238A07C}" type="presOf" srcId="{48FCA937-2F02-4473-86C7-4CB69CE98096}" destId="{F254AA78-362F-48BB-8398-3830A85B71B4}" srcOrd="0" destOrd="0" presId="urn:microsoft.com/office/officeart/2018/2/layout/IconVerticalSolidList"/>
    <dgm:cxn modelId="{F776D3C2-2ABF-4A6B-A004-B5D1BFBC2330}" type="presOf" srcId="{1A11E1E0-0C56-4F91-BF3B-BC460EEDB747}" destId="{9BDBCD39-3A15-486D-A8BE-01D8B507CD23}" srcOrd="0" destOrd="0" presId="urn:microsoft.com/office/officeart/2018/2/layout/IconVerticalSolidList"/>
    <dgm:cxn modelId="{9EF28ADF-4698-4ECF-9B37-D1982A8DBC5F}" srcId="{48FCA937-2F02-4473-86C7-4CB69CE98096}" destId="{47CC6184-821E-477D-B20F-6116578D6895}" srcOrd="1" destOrd="0" parTransId="{7F818822-38BF-48CD-A31A-9A6518CEFF4C}" sibTransId="{30713568-81A3-4733-93EE-B8B4C9A10E96}"/>
    <dgm:cxn modelId="{2384CCE3-A8DD-46AE-AAB8-413ECC2E0E0F}" type="presOf" srcId="{94E991BB-C7AB-43C1-80A0-EB6D42CE94E3}" destId="{7010B159-9DF2-4F39-9052-9525F3116C85}" srcOrd="0" destOrd="0" presId="urn:microsoft.com/office/officeart/2018/2/layout/IconVerticalSolidList"/>
    <dgm:cxn modelId="{955D3378-D113-413B-9AE4-325AABAD0C0B}" type="presParOf" srcId="{F254AA78-362F-48BB-8398-3830A85B71B4}" destId="{096CD463-439A-4838-B758-93ACDA297225}" srcOrd="0" destOrd="0" presId="urn:microsoft.com/office/officeart/2018/2/layout/IconVerticalSolidList"/>
    <dgm:cxn modelId="{5FD58E18-8F05-4B12-9A91-4D05706E35FB}" type="presParOf" srcId="{096CD463-439A-4838-B758-93ACDA297225}" destId="{1CA7BDAF-3A16-4C66-AB82-61C24AC3209A}" srcOrd="0" destOrd="0" presId="urn:microsoft.com/office/officeart/2018/2/layout/IconVerticalSolidList"/>
    <dgm:cxn modelId="{7015AAB0-6840-4F79-A23C-E707764DBA5B}" type="presParOf" srcId="{096CD463-439A-4838-B758-93ACDA297225}" destId="{DA3DB7D1-7F53-46F1-9137-159CDF37B8E4}" srcOrd="1" destOrd="0" presId="urn:microsoft.com/office/officeart/2018/2/layout/IconVerticalSolidList"/>
    <dgm:cxn modelId="{10B69D9E-7159-49EB-AA22-05011DA6F87E}" type="presParOf" srcId="{096CD463-439A-4838-B758-93ACDA297225}" destId="{7942D9DD-20E0-48FB-B0F6-81020676CC51}" srcOrd="2" destOrd="0" presId="urn:microsoft.com/office/officeart/2018/2/layout/IconVerticalSolidList"/>
    <dgm:cxn modelId="{997E3447-B8D4-4E8C-8C68-32A34EDAB10E}" type="presParOf" srcId="{096CD463-439A-4838-B758-93ACDA297225}" destId="{9061379E-1BBD-4060-85B3-3E8CA9EAE523}" srcOrd="3" destOrd="0" presId="urn:microsoft.com/office/officeart/2018/2/layout/IconVerticalSolidList"/>
    <dgm:cxn modelId="{1851F495-8E8B-482B-A06C-09AACDA3DF25}" type="presParOf" srcId="{F254AA78-362F-48BB-8398-3830A85B71B4}" destId="{C402AEBA-3BD9-461A-B924-B2F4D87AD0D3}" srcOrd="1" destOrd="0" presId="urn:microsoft.com/office/officeart/2018/2/layout/IconVerticalSolidList"/>
    <dgm:cxn modelId="{86DA25BF-40AE-4CF2-A743-6F19979A420F}" type="presParOf" srcId="{F254AA78-362F-48BB-8398-3830A85B71B4}" destId="{42E87713-EE9D-494D-9F02-700845A11402}" srcOrd="2" destOrd="0" presId="urn:microsoft.com/office/officeart/2018/2/layout/IconVerticalSolidList"/>
    <dgm:cxn modelId="{808A2777-085C-431E-8E40-F4BAE7D069FD}" type="presParOf" srcId="{42E87713-EE9D-494D-9F02-700845A11402}" destId="{81D7914D-5AFC-40A3-AD85-943EEE74F5D6}" srcOrd="0" destOrd="0" presId="urn:microsoft.com/office/officeart/2018/2/layout/IconVerticalSolidList"/>
    <dgm:cxn modelId="{CA19344A-3582-4547-86EC-810C4250DA5B}" type="presParOf" srcId="{42E87713-EE9D-494D-9F02-700845A11402}" destId="{79914E1F-F2F2-4C29-B48D-4A425B6DE1D0}" srcOrd="1" destOrd="0" presId="urn:microsoft.com/office/officeart/2018/2/layout/IconVerticalSolidList"/>
    <dgm:cxn modelId="{9820660B-7376-499C-B712-74E907F8C4A9}" type="presParOf" srcId="{42E87713-EE9D-494D-9F02-700845A11402}" destId="{2C00768D-F6BF-472F-94C8-1D109FB9F699}" srcOrd="2" destOrd="0" presId="urn:microsoft.com/office/officeart/2018/2/layout/IconVerticalSolidList"/>
    <dgm:cxn modelId="{9744556C-9276-41EC-BA9C-4F231EEEB13D}" type="presParOf" srcId="{42E87713-EE9D-494D-9F02-700845A11402}" destId="{456F7346-EAD6-49AB-8633-AAB8A23CFB0E}" srcOrd="3" destOrd="0" presId="urn:microsoft.com/office/officeart/2018/2/layout/IconVerticalSolidList"/>
    <dgm:cxn modelId="{46516A57-4109-46FD-9253-04D89C8C6F38}" type="presParOf" srcId="{F254AA78-362F-48BB-8398-3830A85B71B4}" destId="{760FAD68-0542-4177-8D31-3968194B75A9}" srcOrd="3" destOrd="0" presId="urn:microsoft.com/office/officeart/2018/2/layout/IconVerticalSolidList"/>
    <dgm:cxn modelId="{77A992BC-3769-475E-BE9E-1E22C9A1B3C8}" type="presParOf" srcId="{F254AA78-362F-48BB-8398-3830A85B71B4}" destId="{EE6E0701-A2B8-4767-8AFE-F2B051223A46}" srcOrd="4" destOrd="0" presId="urn:microsoft.com/office/officeart/2018/2/layout/IconVerticalSolidList"/>
    <dgm:cxn modelId="{BB31BCB1-BE4A-4547-9EBE-B2E7546489C4}" type="presParOf" srcId="{EE6E0701-A2B8-4767-8AFE-F2B051223A46}" destId="{4FB56774-5408-4F6D-BBAD-DF58B2CF294D}" srcOrd="0" destOrd="0" presId="urn:microsoft.com/office/officeart/2018/2/layout/IconVerticalSolidList"/>
    <dgm:cxn modelId="{E57E2623-E579-4812-B654-FA1C60F8EF14}" type="presParOf" srcId="{EE6E0701-A2B8-4767-8AFE-F2B051223A46}" destId="{B5FEA9A6-08FA-48F7-BFBF-12CC507BC59A}" srcOrd="1" destOrd="0" presId="urn:microsoft.com/office/officeart/2018/2/layout/IconVerticalSolidList"/>
    <dgm:cxn modelId="{8B1A6C94-BD0A-4853-8B42-53A6AD85BA77}" type="presParOf" srcId="{EE6E0701-A2B8-4767-8AFE-F2B051223A46}" destId="{0ED83676-0808-4D0B-A885-C64F4052B91A}" srcOrd="2" destOrd="0" presId="urn:microsoft.com/office/officeart/2018/2/layout/IconVerticalSolidList"/>
    <dgm:cxn modelId="{F71E776C-6A76-4A28-BA89-AFC5F3F10FBB}" type="presParOf" srcId="{EE6E0701-A2B8-4767-8AFE-F2B051223A46}" destId="{B022DC80-C215-486F-9072-2EA41847EBED}" srcOrd="3" destOrd="0" presId="urn:microsoft.com/office/officeart/2018/2/layout/IconVerticalSolidList"/>
    <dgm:cxn modelId="{4B822B23-6532-4D7B-BE62-6F34F8D84954}" type="presParOf" srcId="{F254AA78-362F-48BB-8398-3830A85B71B4}" destId="{EE88B4DE-FF08-4896-B029-86132DFAB7BB}" srcOrd="5" destOrd="0" presId="urn:microsoft.com/office/officeart/2018/2/layout/IconVerticalSolidList"/>
    <dgm:cxn modelId="{693413ED-C7BA-4F4D-9B75-7C202B176C17}" type="presParOf" srcId="{F254AA78-362F-48BB-8398-3830A85B71B4}" destId="{29C0B4EB-71B3-4E17-B9A6-2957FBD81831}" srcOrd="6" destOrd="0" presId="urn:microsoft.com/office/officeart/2018/2/layout/IconVerticalSolidList"/>
    <dgm:cxn modelId="{92D384BF-8D6F-4290-B6C7-AFE6CD0993BF}" type="presParOf" srcId="{29C0B4EB-71B3-4E17-B9A6-2957FBD81831}" destId="{2B5AF8F9-DE86-42B6-A665-18892582AD66}" srcOrd="0" destOrd="0" presId="urn:microsoft.com/office/officeart/2018/2/layout/IconVerticalSolidList"/>
    <dgm:cxn modelId="{2008D46D-9931-4493-BC86-C8D8C231A73D}" type="presParOf" srcId="{29C0B4EB-71B3-4E17-B9A6-2957FBD81831}" destId="{315A4B8B-F177-4FF3-873B-618BF447EBFA}" srcOrd="1" destOrd="0" presId="urn:microsoft.com/office/officeart/2018/2/layout/IconVerticalSolidList"/>
    <dgm:cxn modelId="{1D6CD01C-820D-4BE0-9DE6-8FE409BCB9F0}" type="presParOf" srcId="{29C0B4EB-71B3-4E17-B9A6-2957FBD81831}" destId="{38C6361A-8ACD-47AF-8A27-24B7AFFCAFCC}" srcOrd="2" destOrd="0" presId="urn:microsoft.com/office/officeart/2018/2/layout/IconVerticalSolidList"/>
    <dgm:cxn modelId="{515FFF0D-BEC0-4DBA-8FBB-0D1487589F19}" type="presParOf" srcId="{29C0B4EB-71B3-4E17-B9A6-2957FBD81831}" destId="{9BDBCD39-3A15-486D-A8BE-01D8B507CD23}" srcOrd="3" destOrd="0" presId="urn:microsoft.com/office/officeart/2018/2/layout/IconVerticalSolidList"/>
    <dgm:cxn modelId="{66FA5E1E-2199-46BE-B9FD-95807FE7BE7E}" type="presParOf" srcId="{F254AA78-362F-48BB-8398-3830A85B71B4}" destId="{F65F0702-C1EF-4282-BA8C-9616FF0AE96F}" srcOrd="7" destOrd="0" presId="urn:microsoft.com/office/officeart/2018/2/layout/IconVerticalSolidList"/>
    <dgm:cxn modelId="{007B1EBE-0178-4B78-A5B8-30BE15B02F91}" type="presParOf" srcId="{F254AA78-362F-48BB-8398-3830A85B71B4}" destId="{E48EFC0E-7E76-46B9-BC73-E996EBF095BE}" srcOrd="8" destOrd="0" presId="urn:microsoft.com/office/officeart/2018/2/layout/IconVerticalSolidList"/>
    <dgm:cxn modelId="{DEAD2709-A3F2-4476-95F6-A75C127DA4F8}" type="presParOf" srcId="{E48EFC0E-7E76-46B9-BC73-E996EBF095BE}" destId="{357169B2-4BBC-49B9-BEC5-A9F22B7F86F2}" srcOrd="0" destOrd="0" presId="urn:microsoft.com/office/officeart/2018/2/layout/IconVerticalSolidList"/>
    <dgm:cxn modelId="{D1521EDF-2EAE-46EB-8BF1-63B392F32614}" type="presParOf" srcId="{E48EFC0E-7E76-46B9-BC73-E996EBF095BE}" destId="{D282804D-FDB8-4C14-9A94-3974023B1534}" srcOrd="1" destOrd="0" presId="urn:microsoft.com/office/officeart/2018/2/layout/IconVerticalSolidList"/>
    <dgm:cxn modelId="{EB53066D-E309-4583-A4BE-5161E8DC7EE0}" type="presParOf" srcId="{E48EFC0E-7E76-46B9-BC73-E996EBF095BE}" destId="{10D5B39D-6A2F-40A3-A5EE-316673D6DEDF}" srcOrd="2" destOrd="0" presId="urn:microsoft.com/office/officeart/2018/2/layout/IconVerticalSolidList"/>
    <dgm:cxn modelId="{CB855F2D-9CA0-4D73-B7CD-C8A755E6E8A4}" type="presParOf" srcId="{E48EFC0E-7E76-46B9-BC73-E996EBF095BE}" destId="{7010B159-9DF2-4F39-9052-9525F3116C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355C4F-2E41-4A77-B20B-7510DE0B99FE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6027F59-211C-4CA3-A639-3C1FEE3E1C52}">
      <dgm:prSet custT="1"/>
      <dgm:spPr/>
      <dgm:t>
        <a:bodyPr/>
        <a:lstStyle/>
        <a:p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Greenspaces with higher biodiversity shown to be related to better well-being compared to greenspaces low in biodiversity (</a:t>
          </a:r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Marselle </a:t>
          </a:r>
          <a:r>
            <a:rPr lang="en-GB" sz="1600" i="1">
              <a:latin typeface="Arial" panose="020B0604020202020204" pitchFamily="34" charset="0"/>
              <a:cs typeface="Arial" panose="020B0604020202020204" pitchFamily="34" charset="0"/>
            </a:rPr>
            <a:t>et al., </a:t>
          </a:r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2018; </a:t>
          </a:r>
          <a:r>
            <a:rPr lang="en-US" sz="1600" err="1">
              <a:latin typeface="Arial" panose="020B0604020202020204" pitchFamily="34" charset="0"/>
              <a:cs typeface="Arial" panose="020B0604020202020204" pitchFamily="34" charset="0"/>
            </a:rPr>
            <a:t>Houlden</a:t>
          </a:r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 et al., 2021</a:t>
          </a:r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3ACA08-6822-4750-8871-57C6DA370A4C}" type="parTrans" cxnId="{25B69021-DD8B-4239-A028-87AF5CBE10BB}">
      <dgm:prSet/>
      <dgm:spPr/>
      <dgm:t>
        <a:bodyPr/>
        <a:lstStyle/>
        <a:p>
          <a:endParaRPr lang="en-US"/>
        </a:p>
      </dgm:t>
    </dgm:pt>
    <dgm:pt modelId="{DB6D72CB-F1AF-46EF-8F08-F690D2A13E59}" type="sibTrans" cxnId="{25B69021-DD8B-4239-A028-87AF5CBE10BB}">
      <dgm:prSet/>
      <dgm:spPr/>
      <dgm:t>
        <a:bodyPr/>
        <a:lstStyle/>
        <a:p>
          <a:endParaRPr lang="en-US"/>
        </a:p>
      </dgm:t>
    </dgm:pt>
    <dgm:pt modelId="{8D4B89B3-6FAB-4EEF-A036-25B81B41A7EE}">
      <dgm:prSet custT="1"/>
      <dgm:spPr/>
      <dgm:t>
        <a:bodyPr/>
        <a:lstStyle/>
        <a:p>
          <a:r>
            <a:rPr lang="en-GB" sz="1800">
              <a:latin typeface="Arial" panose="020B0604020202020204" pitchFamily="34" charset="0"/>
              <a:cs typeface="Arial" panose="020B0604020202020204" pitchFamily="34" charset="0"/>
            </a:rPr>
            <a:t>Species richness – the </a:t>
          </a:r>
          <a:r>
            <a:rPr lang="en-US" sz="1800">
              <a:latin typeface="Arial" panose="020B0604020202020204" pitchFamily="34" charset="0"/>
              <a:cs typeface="Arial" panose="020B0604020202020204" pitchFamily="34" charset="0"/>
            </a:rPr>
            <a:t>number of different species present</a:t>
          </a:r>
        </a:p>
      </dgm:t>
    </dgm:pt>
    <dgm:pt modelId="{B9C517D4-F717-44B8-A8DF-4A881355E3BD}" type="parTrans" cxnId="{151453D0-D0EA-438D-8952-AFE0658F7E49}">
      <dgm:prSet/>
      <dgm:spPr/>
      <dgm:t>
        <a:bodyPr/>
        <a:lstStyle/>
        <a:p>
          <a:endParaRPr lang="en-US"/>
        </a:p>
      </dgm:t>
    </dgm:pt>
    <dgm:pt modelId="{67ABBE24-BC6F-4A16-B476-B53A9180E3AB}" type="sibTrans" cxnId="{151453D0-D0EA-438D-8952-AFE0658F7E49}">
      <dgm:prSet/>
      <dgm:spPr/>
      <dgm:t>
        <a:bodyPr/>
        <a:lstStyle/>
        <a:p>
          <a:endParaRPr lang="en-US"/>
        </a:p>
      </dgm:t>
    </dgm:pt>
    <dgm:pt modelId="{DCB0B33E-D1A6-4044-9ADC-01B6A224B00E}">
      <dgm:prSet/>
      <dgm:spPr/>
      <dgm:t>
        <a:bodyPr/>
        <a:lstStyle/>
        <a:p>
          <a:r>
            <a:rPr lang="en-GB" sz="1100" b="0"/>
            <a:t>Aerts </a:t>
          </a:r>
          <a:r>
            <a:rPr lang="en-GB" sz="1100" b="0" i="1"/>
            <a:t>et al. </a:t>
          </a:r>
          <a:r>
            <a:rPr lang="en-GB" sz="1100" b="0"/>
            <a:t>(2018) found 24 significantly positive associations between </a:t>
          </a:r>
          <a:r>
            <a:rPr lang="en-US" sz="1100" b="0"/>
            <a:t>biodiversity indicators and human health.</a:t>
          </a:r>
          <a:endParaRPr lang="en-US" sz="1100"/>
        </a:p>
      </dgm:t>
    </dgm:pt>
    <dgm:pt modelId="{C9BFE3CE-24CB-4FC0-A851-8DA82F7903F7}" type="parTrans" cxnId="{F663499F-C27C-40AF-BA2B-DABB47DAF19E}">
      <dgm:prSet/>
      <dgm:spPr/>
      <dgm:t>
        <a:bodyPr/>
        <a:lstStyle/>
        <a:p>
          <a:endParaRPr lang="en-US"/>
        </a:p>
      </dgm:t>
    </dgm:pt>
    <dgm:pt modelId="{4103C273-5E8D-4E6C-80EE-6FDF132B3472}" type="sibTrans" cxnId="{F663499F-C27C-40AF-BA2B-DABB47DAF19E}">
      <dgm:prSet/>
      <dgm:spPr/>
      <dgm:t>
        <a:bodyPr/>
        <a:lstStyle/>
        <a:p>
          <a:endParaRPr lang="en-US"/>
        </a:p>
      </dgm:t>
    </dgm:pt>
    <dgm:pt modelId="{B406E7EC-65DF-490B-A441-E9B61163F624}">
      <dgm:prSet custT="1"/>
      <dgm:spPr/>
      <dgm:t>
        <a:bodyPr/>
        <a:lstStyle/>
        <a:p>
          <a:r>
            <a:rPr lang="en-GB" sz="1600">
              <a:latin typeface="Arial" panose="020B0604020202020204" pitchFamily="34" charset="0"/>
              <a:cs typeface="Arial" panose="020B0604020202020204" pitchFamily="34" charset="0"/>
            </a:rPr>
            <a:t>Species abundance – </a:t>
          </a:r>
          <a:r>
            <a:rPr lang="en-US" sz="1600">
              <a:latin typeface="Arial" panose="020B0604020202020204" pitchFamily="34" charset="0"/>
              <a:cs typeface="Arial" panose="020B0604020202020204" pitchFamily="34" charset="0"/>
            </a:rPr>
            <a:t>the number of individual organisms in a taxonomic group present</a:t>
          </a:r>
        </a:p>
      </dgm:t>
    </dgm:pt>
    <dgm:pt modelId="{0C7795B1-BA77-40B3-B145-6FBD0C23CEDB}" type="parTrans" cxnId="{BECF9F10-0232-4B51-9740-5D5952475FC4}">
      <dgm:prSet/>
      <dgm:spPr/>
      <dgm:t>
        <a:bodyPr/>
        <a:lstStyle/>
        <a:p>
          <a:endParaRPr lang="en-US"/>
        </a:p>
      </dgm:t>
    </dgm:pt>
    <dgm:pt modelId="{9CB22071-885D-4794-9549-98387CB5D8BE}" type="sibTrans" cxnId="{BECF9F10-0232-4B51-9740-5D5952475FC4}">
      <dgm:prSet/>
      <dgm:spPr/>
      <dgm:t>
        <a:bodyPr/>
        <a:lstStyle/>
        <a:p>
          <a:endParaRPr lang="en-US"/>
        </a:p>
      </dgm:t>
    </dgm:pt>
    <dgm:pt modelId="{E98CA253-D7D2-453A-A871-3D23620896E7}">
      <dgm:prSet/>
      <dgm:spPr/>
      <dgm:t>
        <a:bodyPr/>
        <a:lstStyle/>
        <a:p>
          <a:r>
            <a:rPr lang="en-GB" sz="1100" b="0"/>
            <a:t>Cox </a:t>
          </a:r>
          <a:r>
            <a:rPr lang="en-GB" sz="1100" i="1"/>
            <a:t>et al. </a:t>
          </a:r>
          <a:r>
            <a:rPr lang="en-GB" sz="1100" i="0"/>
            <a:t>(</a:t>
          </a:r>
          <a:r>
            <a:rPr lang="en-GB" sz="1100"/>
            <a:t>2017) found higher bird abundances </a:t>
          </a:r>
          <a:r>
            <a:rPr lang="en-US" sz="1100"/>
            <a:t>were associated with less depression, anxiety and stress in England.</a:t>
          </a:r>
        </a:p>
      </dgm:t>
    </dgm:pt>
    <dgm:pt modelId="{5037E732-6CCD-466D-A4BE-D857ECC3E2BF}" type="parTrans" cxnId="{FA88DC62-481D-4A0C-8F15-D2A0894519AB}">
      <dgm:prSet/>
      <dgm:spPr/>
      <dgm:t>
        <a:bodyPr/>
        <a:lstStyle/>
        <a:p>
          <a:endParaRPr lang="en-US"/>
        </a:p>
      </dgm:t>
    </dgm:pt>
    <dgm:pt modelId="{F6A88836-8CAA-438B-A5A4-1F8D81B1C74C}" type="sibTrans" cxnId="{FA88DC62-481D-4A0C-8F15-D2A0894519AB}">
      <dgm:prSet/>
      <dgm:spPr/>
      <dgm:t>
        <a:bodyPr/>
        <a:lstStyle/>
        <a:p>
          <a:endParaRPr lang="en-US"/>
        </a:p>
      </dgm:t>
    </dgm:pt>
    <dgm:pt modelId="{EDFFD0F4-B2B1-475C-9CC7-49E519EB2334}">
      <dgm:prSet/>
      <dgm:spPr/>
      <dgm:t>
        <a:bodyPr/>
        <a:lstStyle/>
        <a:p>
          <a:r>
            <a:rPr lang="en-GB" sz="1100"/>
            <a:t>Marselle </a:t>
          </a:r>
          <a:r>
            <a:rPr lang="en-GB" sz="1100" i="1"/>
            <a:t>et al. (</a:t>
          </a:r>
          <a:r>
            <a:rPr lang="en-GB" sz="1100"/>
            <a:t>2016) </a:t>
          </a:r>
          <a:r>
            <a:rPr lang="en-US" sz="1100"/>
            <a:t>found that abundance of street trees, significantly reduced the risk of antidepressant prescriptions for individuals with low socio-economic status in the city of Leipzig. </a:t>
          </a:r>
        </a:p>
      </dgm:t>
    </dgm:pt>
    <dgm:pt modelId="{AC387680-8945-488D-B898-E057D3E92EF9}" type="parTrans" cxnId="{86F658C6-8710-4E18-926A-FB4225611C51}">
      <dgm:prSet/>
      <dgm:spPr/>
      <dgm:t>
        <a:bodyPr/>
        <a:lstStyle/>
        <a:p>
          <a:endParaRPr lang="en-US"/>
        </a:p>
      </dgm:t>
    </dgm:pt>
    <dgm:pt modelId="{04A25928-E1DD-4E48-B1A2-F001186D3EF8}" type="sibTrans" cxnId="{86F658C6-8710-4E18-926A-FB4225611C51}">
      <dgm:prSet/>
      <dgm:spPr/>
      <dgm:t>
        <a:bodyPr/>
        <a:lstStyle/>
        <a:p>
          <a:endParaRPr lang="en-US"/>
        </a:p>
      </dgm:t>
    </dgm:pt>
    <dgm:pt modelId="{836C0DF6-1A18-49A8-BA71-2630C0E93684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Managed areas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8789F3-DE85-4342-B8A2-F2AD35F66052}" type="parTrans" cxnId="{13AADCBD-4FE2-4A5D-998B-1EB0D7C31E20}">
      <dgm:prSet/>
      <dgm:spPr/>
      <dgm:t>
        <a:bodyPr/>
        <a:lstStyle/>
        <a:p>
          <a:endParaRPr lang="en-US"/>
        </a:p>
      </dgm:t>
    </dgm:pt>
    <dgm:pt modelId="{E8F346B0-ED5E-4F6A-B930-E3D90C42DD39}" type="sibTrans" cxnId="{13AADCBD-4FE2-4A5D-998B-1EB0D7C31E20}">
      <dgm:prSet/>
      <dgm:spPr/>
      <dgm:t>
        <a:bodyPr/>
        <a:lstStyle/>
        <a:p>
          <a:endParaRPr lang="en-US"/>
        </a:p>
      </dgm:t>
    </dgm:pt>
    <dgm:pt modelId="{80F16C45-24F4-4D6C-BD48-8320309C7753}">
      <dgm:prSet/>
      <dgm:spPr/>
      <dgm:t>
        <a:bodyPr/>
        <a:lstStyle/>
        <a:p>
          <a:r>
            <a:rPr lang="en-GB"/>
            <a:t>Hussain </a:t>
          </a:r>
          <a:r>
            <a:rPr lang="en-GB" i="1"/>
            <a:t>et al. </a:t>
          </a:r>
          <a:r>
            <a:rPr lang="en-GB" i="0"/>
            <a:t>(</a:t>
          </a:r>
          <a:r>
            <a:rPr lang="en-GB"/>
            <a:t>2018) found managed meadows, with higher species richness and abundance, had more positive human health associations than the abandoned meadows.</a:t>
          </a:r>
          <a:endParaRPr lang="en-US"/>
        </a:p>
      </dgm:t>
    </dgm:pt>
    <dgm:pt modelId="{C8BA47F8-63C0-44E8-83C0-35B7FAE79228}" type="parTrans" cxnId="{9194D4BB-BE62-4270-B079-5103CED473A5}">
      <dgm:prSet/>
      <dgm:spPr/>
      <dgm:t>
        <a:bodyPr/>
        <a:lstStyle/>
        <a:p>
          <a:endParaRPr lang="en-US"/>
        </a:p>
      </dgm:t>
    </dgm:pt>
    <dgm:pt modelId="{3FED673B-39FA-4DAF-8C4D-986BA65EA554}" type="sibTrans" cxnId="{9194D4BB-BE62-4270-B079-5103CED473A5}">
      <dgm:prSet/>
      <dgm:spPr/>
      <dgm:t>
        <a:bodyPr/>
        <a:lstStyle/>
        <a:p>
          <a:endParaRPr lang="en-US"/>
        </a:p>
      </dgm:t>
    </dgm:pt>
    <dgm:pt modelId="{0B0E4780-5842-AB4E-82AA-2CBC80F2ECB7}" type="pres">
      <dgm:prSet presAssocID="{4D355C4F-2E41-4A77-B20B-7510DE0B99FE}" presName="outerComposite" presStyleCnt="0">
        <dgm:presLayoutVars>
          <dgm:chMax val="5"/>
          <dgm:dir/>
          <dgm:resizeHandles val="exact"/>
        </dgm:presLayoutVars>
      </dgm:prSet>
      <dgm:spPr/>
    </dgm:pt>
    <dgm:pt modelId="{5DA17A83-D469-B741-B75D-55BE80EAECE2}" type="pres">
      <dgm:prSet presAssocID="{4D355C4F-2E41-4A77-B20B-7510DE0B99FE}" presName="dummyMaxCanvas" presStyleCnt="0">
        <dgm:presLayoutVars/>
      </dgm:prSet>
      <dgm:spPr/>
    </dgm:pt>
    <dgm:pt modelId="{DB3757B0-BFA5-0C41-9B2D-2001B241D742}" type="pres">
      <dgm:prSet presAssocID="{4D355C4F-2E41-4A77-B20B-7510DE0B99FE}" presName="FourNodes_1" presStyleLbl="node1" presStyleIdx="0" presStyleCnt="4">
        <dgm:presLayoutVars>
          <dgm:bulletEnabled val="1"/>
        </dgm:presLayoutVars>
      </dgm:prSet>
      <dgm:spPr/>
    </dgm:pt>
    <dgm:pt modelId="{FADB4C13-A750-FB45-A9ED-570F00D62C53}" type="pres">
      <dgm:prSet presAssocID="{4D355C4F-2E41-4A77-B20B-7510DE0B99FE}" presName="FourNodes_2" presStyleLbl="node1" presStyleIdx="1" presStyleCnt="4">
        <dgm:presLayoutVars>
          <dgm:bulletEnabled val="1"/>
        </dgm:presLayoutVars>
      </dgm:prSet>
      <dgm:spPr/>
    </dgm:pt>
    <dgm:pt modelId="{2A66B8FF-29A5-B340-BB24-56189223F92E}" type="pres">
      <dgm:prSet presAssocID="{4D355C4F-2E41-4A77-B20B-7510DE0B99FE}" presName="FourNodes_3" presStyleLbl="node1" presStyleIdx="2" presStyleCnt="4">
        <dgm:presLayoutVars>
          <dgm:bulletEnabled val="1"/>
        </dgm:presLayoutVars>
      </dgm:prSet>
      <dgm:spPr/>
    </dgm:pt>
    <dgm:pt modelId="{FEEAB236-2284-274D-B514-9A0C77618EC0}" type="pres">
      <dgm:prSet presAssocID="{4D355C4F-2E41-4A77-B20B-7510DE0B99FE}" presName="FourNodes_4" presStyleLbl="node1" presStyleIdx="3" presStyleCnt="4">
        <dgm:presLayoutVars>
          <dgm:bulletEnabled val="1"/>
        </dgm:presLayoutVars>
      </dgm:prSet>
      <dgm:spPr/>
    </dgm:pt>
    <dgm:pt modelId="{016D7A9D-CF5E-0E40-A53C-E21CDE61150D}" type="pres">
      <dgm:prSet presAssocID="{4D355C4F-2E41-4A77-B20B-7510DE0B99FE}" presName="FourConn_1-2" presStyleLbl="fgAccFollowNode1" presStyleIdx="0" presStyleCnt="3">
        <dgm:presLayoutVars>
          <dgm:bulletEnabled val="1"/>
        </dgm:presLayoutVars>
      </dgm:prSet>
      <dgm:spPr/>
    </dgm:pt>
    <dgm:pt modelId="{406A0288-6A9C-2347-96EB-44D87BDD1187}" type="pres">
      <dgm:prSet presAssocID="{4D355C4F-2E41-4A77-B20B-7510DE0B99FE}" presName="FourConn_2-3" presStyleLbl="fgAccFollowNode1" presStyleIdx="1" presStyleCnt="3">
        <dgm:presLayoutVars>
          <dgm:bulletEnabled val="1"/>
        </dgm:presLayoutVars>
      </dgm:prSet>
      <dgm:spPr/>
    </dgm:pt>
    <dgm:pt modelId="{9EE7E143-E1EA-8645-BBCA-78CF8080D60C}" type="pres">
      <dgm:prSet presAssocID="{4D355C4F-2E41-4A77-B20B-7510DE0B99FE}" presName="FourConn_3-4" presStyleLbl="fgAccFollowNode1" presStyleIdx="2" presStyleCnt="3">
        <dgm:presLayoutVars>
          <dgm:bulletEnabled val="1"/>
        </dgm:presLayoutVars>
      </dgm:prSet>
      <dgm:spPr/>
    </dgm:pt>
    <dgm:pt modelId="{6E5BF414-77D1-9A42-847F-9156ADB0526D}" type="pres">
      <dgm:prSet presAssocID="{4D355C4F-2E41-4A77-B20B-7510DE0B99FE}" presName="FourNodes_1_text" presStyleLbl="node1" presStyleIdx="3" presStyleCnt="4">
        <dgm:presLayoutVars>
          <dgm:bulletEnabled val="1"/>
        </dgm:presLayoutVars>
      </dgm:prSet>
      <dgm:spPr/>
    </dgm:pt>
    <dgm:pt modelId="{9B580CA0-D975-CD45-99D5-2B83609F80C7}" type="pres">
      <dgm:prSet presAssocID="{4D355C4F-2E41-4A77-B20B-7510DE0B99FE}" presName="FourNodes_2_text" presStyleLbl="node1" presStyleIdx="3" presStyleCnt="4">
        <dgm:presLayoutVars>
          <dgm:bulletEnabled val="1"/>
        </dgm:presLayoutVars>
      </dgm:prSet>
      <dgm:spPr/>
    </dgm:pt>
    <dgm:pt modelId="{E790A80C-F400-1B47-9FFD-D828B7F7350D}" type="pres">
      <dgm:prSet presAssocID="{4D355C4F-2E41-4A77-B20B-7510DE0B99FE}" presName="FourNodes_3_text" presStyleLbl="node1" presStyleIdx="3" presStyleCnt="4">
        <dgm:presLayoutVars>
          <dgm:bulletEnabled val="1"/>
        </dgm:presLayoutVars>
      </dgm:prSet>
      <dgm:spPr/>
    </dgm:pt>
    <dgm:pt modelId="{3D68C8BE-1DDF-8C49-A578-994EE0D81B04}" type="pres">
      <dgm:prSet presAssocID="{4D355C4F-2E41-4A77-B20B-7510DE0B99F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74A050A-39C5-0B40-A201-A5970E9ED173}" type="presOf" srcId="{4D355C4F-2E41-4A77-B20B-7510DE0B99FE}" destId="{0B0E4780-5842-AB4E-82AA-2CBC80F2ECB7}" srcOrd="0" destOrd="0" presId="urn:microsoft.com/office/officeart/2005/8/layout/vProcess5"/>
    <dgm:cxn modelId="{BECF9F10-0232-4B51-9740-5D5952475FC4}" srcId="{4D355C4F-2E41-4A77-B20B-7510DE0B99FE}" destId="{B406E7EC-65DF-490B-A441-E9B61163F624}" srcOrd="2" destOrd="0" parTransId="{0C7795B1-BA77-40B3-B145-6FBD0C23CEDB}" sibTransId="{9CB22071-885D-4794-9549-98387CB5D8BE}"/>
    <dgm:cxn modelId="{EEBE6913-FEF8-BC4A-9373-C129B41D5C53}" type="presOf" srcId="{80F16C45-24F4-4D6C-BD48-8320309C7753}" destId="{3D68C8BE-1DDF-8C49-A578-994EE0D81B04}" srcOrd="1" destOrd="1" presId="urn:microsoft.com/office/officeart/2005/8/layout/vProcess5"/>
    <dgm:cxn modelId="{A3AAC018-96FB-374A-8CD5-43EA789A1F67}" type="presOf" srcId="{EDFFD0F4-B2B1-475C-9CC7-49E519EB2334}" destId="{2A66B8FF-29A5-B340-BB24-56189223F92E}" srcOrd="0" destOrd="2" presId="urn:microsoft.com/office/officeart/2005/8/layout/vProcess5"/>
    <dgm:cxn modelId="{D0A7C520-47C8-5248-84A4-CDB2D9D94DD6}" type="presOf" srcId="{80F16C45-24F4-4D6C-BD48-8320309C7753}" destId="{FEEAB236-2284-274D-B514-9A0C77618EC0}" srcOrd="0" destOrd="1" presId="urn:microsoft.com/office/officeart/2005/8/layout/vProcess5"/>
    <dgm:cxn modelId="{DED68521-AA61-224C-B5AB-AF0329E0EC85}" type="presOf" srcId="{9CB22071-885D-4794-9549-98387CB5D8BE}" destId="{9EE7E143-E1EA-8645-BBCA-78CF8080D60C}" srcOrd="0" destOrd="0" presId="urn:microsoft.com/office/officeart/2005/8/layout/vProcess5"/>
    <dgm:cxn modelId="{25B69021-DD8B-4239-A028-87AF5CBE10BB}" srcId="{4D355C4F-2E41-4A77-B20B-7510DE0B99FE}" destId="{B6027F59-211C-4CA3-A639-3C1FEE3E1C52}" srcOrd="0" destOrd="0" parTransId="{AA3ACA08-6822-4750-8871-57C6DA370A4C}" sibTransId="{DB6D72CB-F1AF-46EF-8F08-F690D2A13E59}"/>
    <dgm:cxn modelId="{F2C7E928-16EA-7F46-8EEC-814E3172926F}" type="presOf" srcId="{836C0DF6-1A18-49A8-BA71-2630C0E93684}" destId="{FEEAB236-2284-274D-B514-9A0C77618EC0}" srcOrd="0" destOrd="0" presId="urn:microsoft.com/office/officeart/2005/8/layout/vProcess5"/>
    <dgm:cxn modelId="{9BB9F550-15C4-744E-BE54-5448A499EFED}" type="presOf" srcId="{B406E7EC-65DF-490B-A441-E9B61163F624}" destId="{2A66B8FF-29A5-B340-BB24-56189223F92E}" srcOrd="0" destOrd="0" presId="urn:microsoft.com/office/officeart/2005/8/layout/vProcess5"/>
    <dgm:cxn modelId="{FDE5A057-F679-D14C-B8B0-F75AF2FA13D2}" type="presOf" srcId="{8D4B89B3-6FAB-4EEF-A036-25B81B41A7EE}" destId="{FADB4C13-A750-FB45-A9ED-570F00D62C53}" srcOrd="0" destOrd="0" presId="urn:microsoft.com/office/officeart/2005/8/layout/vProcess5"/>
    <dgm:cxn modelId="{FA88DC62-481D-4A0C-8F15-D2A0894519AB}" srcId="{B406E7EC-65DF-490B-A441-E9B61163F624}" destId="{E98CA253-D7D2-453A-A871-3D23620896E7}" srcOrd="0" destOrd="0" parTransId="{5037E732-6CCD-466D-A4BE-D857ECC3E2BF}" sibTransId="{F6A88836-8CAA-438B-A5A4-1F8D81B1C74C}"/>
    <dgm:cxn modelId="{7BE7B16B-CDAA-0F48-9096-D3950E3AA2A9}" type="presOf" srcId="{67ABBE24-BC6F-4A16-B476-B53A9180E3AB}" destId="{406A0288-6A9C-2347-96EB-44D87BDD1187}" srcOrd="0" destOrd="0" presId="urn:microsoft.com/office/officeart/2005/8/layout/vProcess5"/>
    <dgm:cxn modelId="{15042372-64D2-0344-8A3C-23D26DE18FBF}" type="presOf" srcId="{EDFFD0F4-B2B1-475C-9CC7-49E519EB2334}" destId="{E790A80C-F400-1B47-9FFD-D828B7F7350D}" srcOrd="1" destOrd="2" presId="urn:microsoft.com/office/officeart/2005/8/layout/vProcess5"/>
    <dgm:cxn modelId="{160F1784-F375-1A4E-8F2F-5AF88C4470D0}" type="presOf" srcId="{DCB0B33E-D1A6-4044-9ADC-01B6A224B00E}" destId="{9B580CA0-D975-CD45-99D5-2B83609F80C7}" srcOrd="1" destOrd="1" presId="urn:microsoft.com/office/officeart/2005/8/layout/vProcess5"/>
    <dgm:cxn modelId="{3011398D-0952-D74C-B9D7-7E18F6F60100}" type="presOf" srcId="{B6027F59-211C-4CA3-A639-3C1FEE3E1C52}" destId="{DB3757B0-BFA5-0C41-9B2D-2001B241D742}" srcOrd="0" destOrd="0" presId="urn:microsoft.com/office/officeart/2005/8/layout/vProcess5"/>
    <dgm:cxn modelId="{DE49B18D-4AE8-7D40-8D51-1C8551CF1269}" type="presOf" srcId="{B406E7EC-65DF-490B-A441-E9B61163F624}" destId="{E790A80C-F400-1B47-9FFD-D828B7F7350D}" srcOrd="1" destOrd="0" presId="urn:microsoft.com/office/officeart/2005/8/layout/vProcess5"/>
    <dgm:cxn modelId="{C82FA39B-ED97-0844-9A93-B44FABABA2D7}" type="presOf" srcId="{DB6D72CB-F1AF-46EF-8F08-F690D2A13E59}" destId="{016D7A9D-CF5E-0E40-A53C-E21CDE61150D}" srcOrd="0" destOrd="0" presId="urn:microsoft.com/office/officeart/2005/8/layout/vProcess5"/>
    <dgm:cxn modelId="{F663499F-C27C-40AF-BA2B-DABB47DAF19E}" srcId="{8D4B89B3-6FAB-4EEF-A036-25B81B41A7EE}" destId="{DCB0B33E-D1A6-4044-9ADC-01B6A224B00E}" srcOrd="0" destOrd="0" parTransId="{C9BFE3CE-24CB-4FC0-A851-8DA82F7903F7}" sibTransId="{4103C273-5E8D-4E6C-80EE-6FDF132B3472}"/>
    <dgm:cxn modelId="{0C0D41B1-1480-6C47-9346-4931BCD974CE}" type="presOf" srcId="{E98CA253-D7D2-453A-A871-3D23620896E7}" destId="{2A66B8FF-29A5-B340-BB24-56189223F92E}" srcOrd="0" destOrd="1" presId="urn:microsoft.com/office/officeart/2005/8/layout/vProcess5"/>
    <dgm:cxn modelId="{A1BAAAB1-CCED-0F49-9D8C-7A68E7D645B4}" type="presOf" srcId="{DCB0B33E-D1A6-4044-9ADC-01B6A224B00E}" destId="{FADB4C13-A750-FB45-A9ED-570F00D62C53}" srcOrd="0" destOrd="1" presId="urn:microsoft.com/office/officeart/2005/8/layout/vProcess5"/>
    <dgm:cxn modelId="{9194D4BB-BE62-4270-B079-5103CED473A5}" srcId="{836C0DF6-1A18-49A8-BA71-2630C0E93684}" destId="{80F16C45-24F4-4D6C-BD48-8320309C7753}" srcOrd="0" destOrd="0" parTransId="{C8BA47F8-63C0-44E8-83C0-35B7FAE79228}" sibTransId="{3FED673B-39FA-4DAF-8C4D-986BA65EA554}"/>
    <dgm:cxn modelId="{13AADCBD-4FE2-4A5D-998B-1EB0D7C31E20}" srcId="{4D355C4F-2E41-4A77-B20B-7510DE0B99FE}" destId="{836C0DF6-1A18-49A8-BA71-2630C0E93684}" srcOrd="3" destOrd="0" parTransId="{FA8789F3-DE85-4342-B8A2-F2AD35F66052}" sibTransId="{E8F346B0-ED5E-4F6A-B930-E3D90C42DD39}"/>
    <dgm:cxn modelId="{1EE2EBBE-C731-1241-AB55-B92B0652637C}" type="presOf" srcId="{836C0DF6-1A18-49A8-BA71-2630C0E93684}" destId="{3D68C8BE-1DDF-8C49-A578-994EE0D81B04}" srcOrd="1" destOrd="0" presId="urn:microsoft.com/office/officeart/2005/8/layout/vProcess5"/>
    <dgm:cxn modelId="{86F658C6-8710-4E18-926A-FB4225611C51}" srcId="{B406E7EC-65DF-490B-A441-E9B61163F624}" destId="{EDFFD0F4-B2B1-475C-9CC7-49E519EB2334}" srcOrd="1" destOrd="0" parTransId="{AC387680-8945-488D-B898-E057D3E92EF9}" sibTransId="{04A25928-E1DD-4E48-B1A2-F001186D3EF8}"/>
    <dgm:cxn modelId="{151453D0-D0EA-438D-8952-AFE0658F7E49}" srcId="{4D355C4F-2E41-4A77-B20B-7510DE0B99FE}" destId="{8D4B89B3-6FAB-4EEF-A036-25B81B41A7EE}" srcOrd="1" destOrd="0" parTransId="{B9C517D4-F717-44B8-A8DF-4A881355E3BD}" sibTransId="{67ABBE24-BC6F-4A16-B476-B53A9180E3AB}"/>
    <dgm:cxn modelId="{5798CDE8-1D91-7F47-BC53-1A064D40E5B3}" type="presOf" srcId="{B6027F59-211C-4CA3-A639-3C1FEE3E1C52}" destId="{6E5BF414-77D1-9A42-847F-9156ADB0526D}" srcOrd="1" destOrd="0" presId="urn:microsoft.com/office/officeart/2005/8/layout/vProcess5"/>
    <dgm:cxn modelId="{977542EE-D38A-DF40-B2B7-306B9806A4EB}" type="presOf" srcId="{8D4B89B3-6FAB-4EEF-A036-25B81B41A7EE}" destId="{9B580CA0-D975-CD45-99D5-2B83609F80C7}" srcOrd="1" destOrd="0" presId="urn:microsoft.com/office/officeart/2005/8/layout/vProcess5"/>
    <dgm:cxn modelId="{194A1CF5-7CA9-0F49-A33A-07E2BF7B6AE1}" type="presOf" srcId="{E98CA253-D7D2-453A-A871-3D23620896E7}" destId="{E790A80C-F400-1B47-9FFD-D828B7F7350D}" srcOrd="1" destOrd="1" presId="urn:microsoft.com/office/officeart/2005/8/layout/vProcess5"/>
    <dgm:cxn modelId="{8BC75737-7833-C945-A8A8-DA738722A349}" type="presParOf" srcId="{0B0E4780-5842-AB4E-82AA-2CBC80F2ECB7}" destId="{5DA17A83-D469-B741-B75D-55BE80EAECE2}" srcOrd="0" destOrd="0" presId="urn:microsoft.com/office/officeart/2005/8/layout/vProcess5"/>
    <dgm:cxn modelId="{18410643-2694-6546-AB8F-C1F1A42B9606}" type="presParOf" srcId="{0B0E4780-5842-AB4E-82AA-2CBC80F2ECB7}" destId="{DB3757B0-BFA5-0C41-9B2D-2001B241D742}" srcOrd="1" destOrd="0" presId="urn:microsoft.com/office/officeart/2005/8/layout/vProcess5"/>
    <dgm:cxn modelId="{9B97AA82-AC63-9D41-9626-7A9D573247A4}" type="presParOf" srcId="{0B0E4780-5842-AB4E-82AA-2CBC80F2ECB7}" destId="{FADB4C13-A750-FB45-A9ED-570F00D62C53}" srcOrd="2" destOrd="0" presId="urn:microsoft.com/office/officeart/2005/8/layout/vProcess5"/>
    <dgm:cxn modelId="{CC7FD158-92FD-934D-BB4D-E70999E55F57}" type="presParOf" srcId="{0B0E4780-5842-AB4E-82AA-2CBC80F2ECB7}" destId="{2A66B8FF-29A5-B340-BB24-56189223F92E}" srcOrd="3" destOrd="0" presId="urn:microsoft.com/office/officeart/2005/8/layout/vProcess5"/>
    <dgm:cxn modelId="{B336A10E-254F-0548-82DD-1D48C5D7E411}" type="presParOf" srcId="{0B0E4780-5842-AB4E-82AA-2CBC80F2ECB7}" destId="{FEEAB236-2284-274D-B514-9A0C77618EC0}" srcOrd="4" destOrd="0" presId="urn:microsoft.com/office/officeart/2005/8/layout/vProcess5"/>
    <dgm:cxn modelId="{59A4A328-BB58-A446-8147-26C0DE590FC3}" type="presParOf" srcId="{0B0E4780-5842-AB4E-82AA-2CBC80F2ECB7}" destId="{016D7A9D-CF5E-0E40-A53C-E21CDE61150D}" srcOrd="5" destOrd="0" presId="urn:microsoft.com/office/officeart/2005/8/layout/vProcess5"/>
    <dgm:cxn modelId="{BF74060F-362D-424B-A45D-6B22A682495F}" type="presParOf" srcId="{0B0E4780-5842-AB4E-82AA-2CBC80F2ECB7}" destId="{406A0288-6A9C-2347-96EB-44D87BDD1187}" srcOrd="6" destOrd="0" presId="urn:microsoft.com/office/officeart/2005/8/layout/vProcess5"/>
    <dgm:cxn modelId="{848CBDDF-3976-6647-94DF-D3E5CF42D8EA}" type="presParOf" srcId="{0B0E4780-5842-AB4E-82AA-2CBC80F2ECB7}" destId="{9EE7E143-E1EA-8645-BBCA-78CF8080D60C}" srcOrd="7" destOrd="0" presId="urn:microsoft.com/office/officeart/2005/8/layout/vProcess5"/>
    <dgm:cxn modelId="{33482012-BEB7-5740-8D6A-C5357E4430B5}" type="presParOf" srcId="{0B0E4780-5842-AB4E-82AA-2CBC80F2ECB7}" destId="{6E5BF414-77D1-9A42-847F-9156ADB0526D}" srcOrd="8" destOrd="0" presId="urn:microsoft.com/office/officeart/2005/8/layout/vProcess5"/>
    <dgm:cxn modelId="{3E5142C9-29B8-F947-B057-91AF35DFD078}" type="presParOf" srcId="{0B0E4780-5842-AB4E-82AA-2CBC80F2ECB7}" destId="{9B580CA0-D975-CD45-99D5-2B83609F80C7}" srcOrd="9" destOrd="0" presId="urn:microsoft.com/office/officeart/2005/8/layout/vProcess5"/>
    <dgm:cxn modelId="{98E0D758-0E29-774F-8007-45BF6BCEC41E}" type="presParOf" srcId="{0B0E4780-5842-AB4E-82AA-2CBC80F2ECB7}" destId="{E790A80C-F400-1B47-9FFD-D828B7F7350D}" srcOrd="10" destOrd="0" presId="urn:microsoft.com/office/officeart/2005/8/layout/vProcess5"/>
    <dgm:cxn modelId="{D590D7DC-1EA0-BC49-AC24-599743C285BB}" type="presParOf" srcId="{0B0E4780-5842-AB4E-82AA-2CBC80F2ECB7}" destId="{3D68C8BE-1DDF-8C49-A578-994EE0D81B0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06C97D-216E-4236-9FF8-64BCE0E646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B4852E-5C03-42B3-877C-83E9324FAD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Higher quality walkway data</a:t>
          </a:r>
        </a:p>
      </dgm:t>
    </dgm:pt>
    <dgm:pt modelId="{308FF735-6A37-4014-9EC2-0A3BEAE38594}" type="parTrans" cxnId="{1414D09C-E522-4F07-A44D-554E8D487F3F}">
      <dgm:prSet/>
      <dgm:spPr/>
      <dgm:t>
        <a:bodyPr/>
        <a:lstStyle/>
        <a:p>
          <a:endParaRPr lang="en-US"/>
        </a:p>
      </dgm:t>
    </dgm:pt>
    <dgm:pt modelId="{0C86B7DF-07A4-44F8-80D9-2B1B6A91966A}" type="sibTrans" cxnId="{1414D09C-E522-4F07-A44D-554E8D487F3F}">
      <dgm:prSet/>
      <dgm:spPr/>
      <dgm:t>
        <a:bodyPr/>
        <a:lstStyle/>
        <a:p>
          <a:endParaRPr lang="en-US"/>
        </a:p>
      </dgm:t>
    </dgm:pt>
    <dgm:pt modelId="{7C4263DA-568D-4962-8212-66DE7FAF50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Focus on lower-level output areas, MSOAs are large and can mask variations between </a:t>
          </a:r>
          <a:r>
            <a:rPr lang="en-US" err="1">
              <a:latin typeface="Arial" panose="020B0604020202020204" pitchFamily="34" charset="0"/>
              <a:cs typeface="Arial" panose="020B0604020202020204" pitchFamily="34" charset="0"/>
            </a:rPr>
            <a:t>neighbourhoods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15A3EC-020A-40F5-822D-7A05C944AE23}" type="parTrans" cxnId="{8D4E9F61-BF36-41F1-A30E-BA41EC9B2DDF}">
      <dgm:prSet/>
      <dgm:spPr/>
      <dgm:t>
        <a:bodyPr/>
        <a:lstStyle/>
        <a:p>
          <a:endParaRPr lang="en-US"/>
        </a:p>
      </dgm:t>
    </dgm:pt>
    <dgm:pt modelId="{CD42AD56-7C97-4BCE-AFEB-8824898FDA54}" type="sibTrans" cxnId="{8D4E9F61-BF36-41F1-A30E-BA41EC9B2DDF}">
      <dgm:prSet/>
      <dgm:spPr/>
      <dgm:t>
        <a:bodyPr/>
        <a:lstStyle/>
        <a:p>
          <a:endParaRPr lang="en-US"/>
        </a:p>
      </dgm:t>
    </dgm:pt>
    <dgm:pt modelId="{1679831E-6B61-4418-804D-CA350FDDFA6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Accessibility analysis does not consider the size, quality, etc., of the greenspaces</a:t>
          </a:r>
        </a:p>
      </dgm:t>
    </dgm:pt>
    <dgm:pt modelId="{ABF17E3D-8047-4841-806D-D9C41AE17CDB}" type="parTrans" cxnId="{582B7DFC-FE65-4E79-B077-DDE593D24945}">
      <dgm:prSet/>
      <dgm:spPr/>
      <dgm:t>
        <a:bodyPr/>
        <a:lstStyle/>
        <a:p>
          <a:endParaRPr lang="en-US"/>
        </a:p>
      </dgm:t>
    </dgm:pt>
    <dgm:pt modelId="{38DC6B32-E483-491A-87DE-1A645F318068}" type="sibTrans" cxnId="{582B7DFC-FE65-4E79-B077-DDE593D24945}">
      <dgm:prSet/>
      <dgm:spPr/>
      <dgm:t>
        <a:bodyPr/>
        <a:lstStyle/>
        <a:p>
          <a:endParaRPr lang="en-US"/>
        </a:p>
      </dgm:t>
    </dgm:pt>
    <dgm:pt modelId="{D4C0C762-74F9-451B-A3CA-FA1F550939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zh-CN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size</a:t>
          </a:r>
          <a:r>
            <a:rPr lang="zh-CN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of</a:t>
          </a:r>
          <a:r>
            <a:rPr lang="zh-CN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>
              <a:latin typeface="Arial" panose="020B0604020202020204" pitchFamily="34" charset="0"/>
              <a:cs typeface="Arial" panose="020B0604020202020204" pitchFamily="34" charset="0"/>
            </a:rPr>
            <a:t>combined data grid may overlook some subtle community differences</a:t>
          </a:r>
        </a:p>
      </dgm:t>
    </dgm:pt>
    <dgm:pt modelId="{E06E588C-7A66-46CE-9BD3-9A985BF36EC2}" type="parTrans" cxnId="{ACEC2A16-B1D9-4660-AB3B-47E804E755AB}">
      <dgm:prSet/>
      <dgm:spPr/>
      <dgm:t>
        <a:bodyPr/>
        <a:lstStyle/>
        <a:p>
          <a:endParaRPr lang="en-US"/>
        </a:p>
      </dgm:t>
    </dgm:pt>
    <dgm:pt modelId="{4A85084C-9BC0-405D-87DF-9F8DC7BA2598}" type="sibTrans" cxnId="{ACEC2A16-B1D9-4660-AB3B-47E804E755AB}">
      <dgm:prSet/>
      <dgm:spPr/>
      <dgm:t>
        <a:bodyPr/>
        <a:lstStyle/>
        <a:p>
          <a:endParaRPr lang="en-US"/>
        </a:p>
      </dgm:t>
    </dgm:pt>
    <dgm:pt modelId="{A5956615-40FC-2F41-9A6C-AED8FD0CB2C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u="none"/>
            <a:t>While initial funding for pocket parks may be available, long-term upkeep (e.g., cleaning, plant maintenance, security) requires ongoing investment</a:t>
          </a:r>
          <a:endParaRPr lang="en-GB" b="0"/>
        </a:p>
      </dgm:t>
    </dgm:pt>
    <dgm:pt modelId="{E01B7AAE-94A0-C149-AC66-55DD8FADEA6F}" type="parTrans" cxnId="{F07E76A8-3739-1742-A85E-AE74C9AEED9A}">
      <dgm:prSet/>
      <dgm:spPr/>
      <dgm:t>
        <a:bodyPr/>
        <a:lstStyle/>
        <a:p>
          <a:endParaRPr lang="en-GB"/>
        </a:p>
      </dgm:t>
    </dgm:pt>
    <dgm:pt modelId="{A513B033-45BA-1B4D-9F46-6D6BFDB49033}" type="sibTrans" cxnId="{F07E76A8-3739-1742-A85E-AE74C9AEED9A}">
      <dgm:prSet/>
      <dgm:spPr/>
      <dgm:t>
        <a:bodyPr/>
        <a:lstStyle/>
        <a:p>
          <a:endParaRPr lang="en-GB"/>
        </a:p>
      </dgm:t>
    </dgm:pt>
    <dgm:pt modelId="{C98737C9-A057-4866-BE7F-AAE471A71D92}" type="pres">
      <dgm:prSet presAssocID="{5506C97D-216E-4236-9FF8-64BCE0E6464B}" presName="root" presStyleCnt="0">
        <dgm:presLayoutVars>
          <dgm:dir/>
          <dgm:resizeHandles val="exact"/>
        </dgm:presLayoutVars>
      </dgm:prSet>
      <dgm:spPr/>
    </dgm:pt>
    <dgm:pt modelId="{6923F17B-6231-4AC4-9277-6BB5AA8A8E91}" type="pres">
      <dgm:prSet presAssocID="{81B4852E-5C03-42B3-877C-83E9324FAD5F}" presName="compNode" presStyleCnt="0"/>
      <dgm:spPr/>
    </dgm:pt>
    <dgm:pt modelId="{3983718E-4642-49FE-A4AA-B5E78B80BE61}" type="pres">
      <dgm:prSet presAssocID="{81B4852E-5C03-42B3-877C-83E9324FAD5F}" presName="bgRect" presStyleLbl="bgShp" presStyleIdx="0" presStyleCnt="5"/>
      <dgm:spPr/>
    </dgm:pt>
    <dgm:pt modelId="{6A882525-5B1E-4C41-8500-7BCD4ED0E399}" type="pres">
      <dgm:prSet presAssocID="{81B4852E-5C03-42B3-877C-83E9324FAD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DC4CDFB9-E8C0-4822-999F-8C2D10CDA361}" type="pres">
      <dgm:prSet presAssocID="{81B4852E-5C03-42B3-877C-83E9324FAD5F}" presName="spaceRect" presStyleCnt="0"/>
      <dgm:spPr/>
    </dgm:pt>
    <dgm:pt modelId="{0966A215-2790-4A04-AE69-B703816920AA}" type="pres">
      <dgm:prSet presAssocID="{81B4852E-5C03-42B3-877C-83E9324FAD5F}" presName="parTx" presStyleLbl="revTx" presStyleIdx="0" presStyleCnt="5">
        <dgm:presLayoutVars>
          <dgm:chMax val="0"/>
          <dgm:chPref val="0"/>
        </dgm:presLayoutVars>
      </dgm:prSet>
      <dgm:spPr/>
    </dgm:pt>
    <dgm:pt modelId="{EFF5903B-595E-4DE4-9B61-EEEC504E364B}" type="pres">
      <dgm:prSet presAssocID="{0C86B7DF-07A4-44F8-80D9-2B1B6A91966A}" presName="sibTrans" presStyleCnt="0"/>
      <dgm:spPr/>
    </dgm:pt>
    <dgm:pt modelId="{442BA625-12F1-40CD-A104-CC96F9F0D803}" type="pres">
      <dgm:prSet presAssocID="{7C4263DA-568D-4962-8212-66DE7FAF5003}" presName="compNode" presStyleCnt="0"/>
      <dgm:spPr/>
    </dgm:pt>
    <dgm:pt modelId="{4F3A4119-933D-4DBB-8A29-FFC4C94B867C}" type="pres">
      <dgm:prSet presAssocID="{7C4263DA-568D-4962-8212-66DE7FAF5003}" presName="bgRect" presStyleLbl="bgShp" presStyleIdx="1" presStyleCnt="5"/>
      <dgm:spPr/>
    </dgm:pt>
    <dgm:pt modelId="{273A38D6-FD2E-430E-9D6F-B28C058E2B58}" type="pres">
      <dgm:prSet presAssocID="{7C4263DA-568D-4962-8212-66DE7FAF500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y Mask"/>
        </a:ext>
      </dgm:extLst>
    </dgm:pt>
    <dgm:pt modelId="{C31FA2D6-ED14-4A3B-A863-61DEDFA0EE66}" type="pres">
      <dgm:prSet presAssocID="{7C4263DA-568D-4962-8212-66DE7FAF5003}" presName="spaceRect" presStyleCnt="0"/>
      <dgm:spPr/>
    </dgm:pt>
    <dgm:pt modelId="{B39F53A7-6560-4EA2-8C7E-CA98C618ED4F}" type="pres">
      <dgm:prSet presAssocID="{7C4263DA-568D-4962-8212-66DE7FAF5003}" presName="parTx" presStyleLbl="revTx" presStyleIdx="1" presStyleCnt="5">
        <dgm:presLayoutVars>
          <dgm:chMax val="0"/>
          <dgm:chPref val="0"/>
        </dgm:presLayoutVars>
      </dgm:prSet>
      <dgm:spPr/>
    </dgm:pt>
    <dgm:pt modelId="{456DC5C0-B7D9-4A6E-BF93-36EF9E4F9EEC}" type="pres">
      <dgm:prSet presAssocID="{CD42AD56-7C97-4BCE-AFEB-8824898FDA54}" presName="sibTrans" presStyleCnt="0"/>
      <dgm:spPr/>
    </dgm:pt>
    <dgm:pt modelId="{8814A3EA-0930-4393-A259-1D3D4903CEA3}" type="pres">
      <dgm:prSet presAssocID="{1679831E-6B61-4418-804D-CA350FDDFA6C}" presName="compNode" presStyleCnt="0"/>
      <dgm:spPr/>
    </dgm:pt>
    <dgm:pt modelId="{B343A7D5-9675-4EDC-8C2A-568905688A9D}" type="pres">
      <dgm:prSet presAssocID="{1679831E-6B61-4418-804D-CA350FDDFA6C}" presName="bgRect" presStyleLbl="bgShp" presStyleIdx="2" presStyleCnt="5"/>
      <dgm:spPr/>
    </dgm:pt>
    <dgm:pt modelId="{62DC3FCD-8DCE-4B8A-8708-39DB4A673B8A}" type="pres">
      <dgm:prSet presAssocID="{1679831E-6B61-4418-804D-CA350FDDFA6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In"/>
        </a:ext>
      </dgm:extLst>
    </dgm:pt>
    <dgm:pt modelId="{F20BDA2B-B7CE-4E12-BED9-CF28930AB7F7}" type="pres">
      <dgm:prSet presAssocID="{1679831E-6B61-4418-804D-CA350FDDFA6C}" presName="spaceRect" presStyleCnt="0"/>
      <dgm:spPr/>
    </dgm:pt>
    <dgm:pt modelId="{A1931163-3170-4836-9D56-FB4814451CAD}" type="pres">
      <dgm:prSet presAssocID="{1679831E-6B61-4418-804D-CA350FDDFA6C}" presName="parTx" presStyleLbl="revTx" presStyleIdx="2" presStyleCnt="5">
        <dgm:presLayoutVars>
          <dgm:chMax val="0"/>
          <dgm:chPref val="0"/>
        </dgm:presLayoutVars>
      </dgm:prSet>
      <dgm:spPr/>
    </dgm:pt>
    <dgm:pt modelId="{DD550B6E-234E-427B-AB0E-3F5AABABF5FB}" type="pres">
      <dgm:prSet presAssocID="{38DC6B32-E483-491A-87DE-1A645F318068}" presName="sibTrans" presStyleCnt="0"/>
      <dgm:spPr/>
    </dgm:pt>
    <dgm:pt modelId="{30F50076-D2F2-4369-A3A8-AC3AE97FFFAE}" type="pres">
      <dgm:prSet presAssocID="{D4C0C762-74F9-451B-A3CA-FA1F550939EC}" presName="compNode" presStyleCnt="0"/>
      <dgm:spPr/>
    </dgm:pt>
    <dgm:pt modelId="{DE12964C-8919-486A-96DC-07EEB8DB4BE0}" type="pres">
      <dgm:prSet presAssocID="{D4C0C762-74F9-451B-A3CA-FA1F550939EC}" presName="bgRect" presStyleLbl="bgShp" presStyleIdx="3" presStyleCnt="5"/>
      <dgm:spPr/>
    </dgm:pt>
    <dgm:pt modelId="{122652B5-BA80-4A8D-8842-EB4D14E15C91}" type="pres">
      <dgm:prSet presAssocID="{D4C0C762-74F9-451B-A3CA-FA1F550939E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0A62A28-C733-468D-9DA6-88C0ABAEC408}" type="pres">
      <dgm:prSet presAssocID="{D4C0C762-74F9-451B-A3CA-FA1F550939EC}" presName="spaceRect" presStyleCnt="0"/>
      <dgm:spPr/>
    </dgm:pt>
    <dgm:pt modelId="{3FC4348B-CE3B-4E31-9459-559170890B26}" type="pres">
      <dgm:prSet presAssocID="{D4C0C762-74F9-451B-A3CA-FA1F550939EC}" presName="parTx" presStyleLbl="revTx" presStyleIdx="3" presStyleCnt="5">
        <dgm:presLayoutVars>
          <dgm:chMax val="0"/>
          <dgm:chPref val="0"/>
        </dgm:presLayoutVars>
      </dgm:prSet>
      <dgm:spPr/>
    </dgm:pt>
    <dgm:pt modelId="{34AF17CF-57D6-C941-B41F-48E8EA12B8E0}" type="pres">
      <dgm:prSet presAssocID="{4A85084C-9BC0-405D-87DF-9F8DC7BA2598}" presName="sibTrans" presStyleCnt="0"/>
      <dgm:spPr/>
    </dgm:pt>
    <dgm:pt modelId="{4F0AD446-6A7F-B347-881D-3097F492BE54}" type="pres">
      <dgm:prSet presAssocID="{A5956615-40FC-2F41-9A6C-AED8FD0CB2C3}" presName="compNode" presStyleCnt="0"/>
      <dgm:spPr/>
    </dgm:pt>
    <dgm:pt modelId="{983A3CA2-8D88-5544-BC11-04598B9D2C71}" type="pres">
      <dgm:prSet presAssocID="{A5956615-40FC-2F41-9A6C-AED8FD0CB2C3}" presName="bgRect" presStyleLbl="bgShp" presStyleIdx="4" presStyleCnt="5"/>
      <dgm:spPr/>
    </dgm:pt>
    <dgm:pt modelId="{EDD57A70-5C83-D342-93E9-B6E5CDBF9D58}" type="pres">
      <dgm:prSet presAssocID="{A5956615-40FC-2F41-9A6C-AED8FD0CB2C3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</dgm:pt>
    <dgm:pt modelId="{D127F235-34E7-4E41-A8B6-02BE06F5ED39}" type="pres">
      <dgm:prSet presAssocID="{A5956615-40FC-2F41-9A6C-AED8FD0CB2C3}" presName="spaceRect" presStyleCnt="0"/>
      <dgm:spPr/>
    </dgm:pt>
    <dgm:pt modelId="{D802DA7C-84E5-C74C-A957-019AB5965A74}" type="pres">
      <dgm:prSet presAssocID="{A5956615-40FC-2F41-9A6C-AED8FD0CB2C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CEC2A16-B1D9-4660-AB3B-47E804E755AB}" srcId="{5506C97D-216E-4236-9FF8-64BCE0E6464B}" destId="{D4C0C762-74F9-451B-A3CA-FA1F550939EC}" srcOrd="3" destOrd="0" parTransId="{E06E588C-7A66-46CE-9BD3-9A985BF36EC2}" sibTransId="{4A85084C-9BC0-405D-87DF-9F8DC7BA2598}"/>
    <dgm:cxn modelId="{8F82E133-4C80-4173-8992-74651494E83C}" type="presOf" srcId="{1679831E-6B61-4418-804D-CA350FDDFA6C}" destId="{A1931163-3170-4836-9D56-FB4814451CAD}" srcOrd="0" destOrd="0" presId="urn:microsoft.com/office/officeart/2018/2/layout/IconVerticalSolidList"/>
    <dgm:cxn modelId="{395FB235-911E-4274-8B80-9A538636B3CF}" type="presOf" srcId="{D4C0C762-74F9-451B-A3CA-FA1F550939EC}" destId="{3FC4348B-CE3B-4E31-9459-559170890B26}" srcOrd="0" destOrd="0" presId="urn:microsoft.com/office/officeart/2018/2/layout/IconVerticalSolidList"/>
    <dgm:cxn modelId="{9C91E65C-98FE-4622-9959-CB0BA3FADD9A}" type="presOf" srcId="{7C4263DA-568D-4962-8212-66DE7FAF5003}" destId="{B39F53A7-6560-4EA2-8C7E-CA98C618ED4F}" srcOrd="0" destOrd="0" presId="urn:microsoft.com/office/officeart/2018/2/layout/IconVerticalSolidList"/>
    <dgm:cxn modelId="{8D4E9F61-BF36-41F1-A30E-BA41EC9B2DDF}" srcId="{5506C97D-216E-4236-9FF8-64BCE0E6464B}" destId="{7C4263DA-568D-4962-8212-66DE7FAF5003}" srcOrd="1" destOrd="0" parTransId="{5615A3EC-020A-40F5-822D-7A05C944AE23}" sibTransId="{CD42AD56-7C97-4BCE-AFEB-8824898FDA54}"/>
    <dgm:cxn modelId="{1414D09C-E522-4F07-A44D-554E8D487F3F}" srcId="{5506C97D-216E-4236-9FF8-64BCE0E6464B}" destId="{81B4852E-5C03-42B3-877C-83E9324FAD5F}" srcOrd="0" destOrd="0" parTransId="{308FF735-6A37-4014-9EC2-0A3BEAE38594}" sibTransId="{0C86B7DF-07A4-44F8-80D9-2B1B6A91966A}"/>
    <dgm:cxn modelId="{571BC5A2-452F-884C-AF3B-87F0A471E11B}" type="presOf" srcId="{A5956615-40FC-2F41-9A6C-AED8FD0CB2C3}" destId="{D802DA7C-84E5-C74C-A957-019AB5965A74}" srcOrd="0" destOrd="0" presId="urn:microsoft.com/office/officeart/2018/2/layout/IconVerticalSolidList"/>
    <dgm:cxn modelId="{F07E76A8-3739-1742-A85E-AE74C9AEED9A}" srcId="{5506C97D-216E-4236-9FF8-64BCE0E6464B}" destId="{A5956615-40FC-2F41-9A6C-AED8FD0CB2C3}" srcOrd="4" destOrd="0" parTransId="{E01B7AAE-94A0-C149-AC66-55DD8FADEA6F}" sibTransId="{A513B033-45BA-1B4D-9F46-6D6BFDB49033}"/>
    <dgm:cxn modelId="{3715AEAE-07B1-419E-AA74-8057FCBEED5D}" type="presOf" srcId="{81B4852E-5C03-42B3-877C-83E9324FAD5F}" destId="{0966A215-2790-4A04-AE69-B703816920AA}" srcOrd="0" destOrd="0" presId="urn:microsoft.com/office/officeart/2018/2/layout/IconVerticalSolidList"/>
    <dgm:cxn modelId="{01CA6EB9-B900-4A40-AD33-3CC5D743F764}" type="presOf" srcId="{5506C97D-216E-4236-9FF8-64BCE0E6464B}" destId="{C98737C9-A057-4866-BE7F-AAE471A71D92}" srcOrd="0" destOrd="0" presId="urn:microsoft.com/office/officeart/2018/2/layout/IconVerticalSolidList"/>
    <dgm:cxn modelId="{582B7DFC-FE65-4E79-B077-DDE593D24945}" srcId="{5506C97D-216E-4236-9FF8-64BCE0E6464B}" destId="{1679831E-6B61-4418-804D-CA350FDDFA6C}" srcOrd="2" destOrd="0" parTransId="{ABF17E3D-8047-4841-806D-D9C41AE17CDB}" sibTransId="{38DC6B32-E483-491A-87DE-1A645F318068}"/>
    <dgm:cxn modelId="{3C565B15-9CB7-4057-8E6F-3C1EACB9973F}" type="presParOf" srcId="{C98737C9-A057-4866-BE7F-AAE471A71D92}" destId="{6923F17B-6231-4AC4-9277-6BB5AA8A8E91}" srcOrd="0" destOrd="0" presId="urn:microsoft.com/office/officeart/2018/2/layout/IconVerticalSolidList"/>
    <dgm:cxn modelId="{C110FEAD-224E-4FC9-9D7D-D81F1FACB11D}" type="presParOf" srcId="{6923F17B-6231-4AC4-9277-6BB5AA8A8E91}" destId="{3983718E-4642-49FE-A4AA-B5E78B80BE61}" srcOrd="0" destOrd="0" presId="urn:microsoft.com/office/officeart/2018/2/layout/IconVerticalSolidList"/>
    <dgm:cxn modelId="{BF16DDD6-70E6-4FFE-9BE3-006E3997CF2F}" type="presParOf" srcId="{6923F17B-6231-4AC4-9277-6BB5AA8A8E91}" destId="{6A882525-5B1E-4C41-8500-7BCD4ED0E399}" srcOrd="1" destOrd="0" presId="urn:microsoft.com/office/officeart/2018/2/layout/IconVerticalSolidList"/>
    <dgm:cxn modelId="{487CA8EE-A0A0-4E3D-935D-D0A50D3D47F7}" type="presParOf" srcId="{6923F17B-6231-4AC4-9277-6BB5AA8A8E91}" destId="{DC4CDFB9-E8C0-4822-999F-8C2D10CDA361}" srcOrd="2" destOrd="0" presId="urn:microsoft.com/office/officeart/2018/2/layout/IconVerticalSolidList"/>
    <dgm:cxn modelId="{D8975694-C937-4753-97EF-7C7D24D5760E}" type="presParOf" srcId="{6923F17B-6231-4AC4-9277-6BB5AA8A8E91}" destId="{0966A215-2790-4A04-AE69-B703816920AA}" srcOrd="3" destOrd="0" presId="urn:microsoft.com/office/officeart/2018/2/layout/IconVerticalSolidList"/>
    <dgm:cxn modelId="{81AE43C7-6EF1-411A-9B47-44174093230C}" type="presParOf" srcId="{C98737C9-A057-4866-BE7F-AAE471A71D92}" destId="{EFF5903B-595E-4DE4-9B61-EEEC504E364B}" srcOrd="1" destOrd="0" presId="urn:microsoft.com/office/officeart/2018/2/layout/IconVerticalSolidList"/>
    <dgm:cxn modelId="{6388ECB7-0C81-49A8-848F-120F500DD4F3}" type="presParOf" srcId="{C98737C9-A057-4866-BE7F-AAE471A71D92}" destId="{442BA625-12F1-40CD-A104-CC96F9F0D803}" srcOrd="2" destOrd="0" presId="urn:microsoft.com/office/officeart/2018/2/layout/IconVerticalSolidList"/>
    <dgm:cxn modelId="{3716CEC5-2B62-4C26-A746-87D102216CC5}" type="presParOf" srcId="{442BA625-12F1-40CD-A104-CC96F9F0D803}" destId="{4F3A4119-933D-4DBB-8A29-FFC4C94B867C}" srcOrd="0" destOrd="0" presId="urn:microsoft.com/office/officeart/2018/2/layout/IconVerticalSolidList"/>
    <dgm:cxn modelId="{57B925C5-9EDD-430E-A619-76B6E2D9EB56}" type="presParOf" srcId="{442BA625-12F1-40CD-A104-CC96F9F0D803}" destId="{273A38D6-FD2E-430E-9D6F-B28C058E2B58}" srcOrd="1" destOrd="0" presId="urn:microsoft.com/office/officeart/2018/2/layout/IconVerticalSolidList"/>
    <dgm:cxn modelId="{C486CD16-DDF6-4911-8049-2965ADE3B3EB}" type="presParOf" srcId="{442BA625-12F1-40CD-A104-CC96F9F0D803}" destId="{C31FA2D6-ED14-4A3B-A863-61DEDFA0EE66}" srcOrd="2" destOrd="0" presId="urn:microsoft.com/office/officeart/2018/2/layout/IconVerticalSolidList"/>
    <dgm:cxn modelId="{818F96CD-F715-4706-A47A-B6C39ABC6737}" type="presParOf" srcId="{442BA625-12F1-40CD-A104-CC96F9F0D803}" destId="{B39F53A7-6560-4EA2-8C7E-CA98C618ED4F}" srcOrd="3" destOrd="0" presId="urn:microsoft.com/office/officeart/2018/2/layout/IconVerticalSolidList"/>
    <dgm:cxn modelId="{423D5F7C-7CCD-4C15-8D1B-A502AD1462F9}" type="presParOf" srcId="{C98737C9-A057-4866-BE7F-AAE471A71D92}" destId="{456DC5C0-B7D9-4A6E-BF93-36EF9E4F9EEC}" srcOrd="3" destOrd="0" presId="urn:microsoft.com/office/officeart/2018/2/layout/IconVerticalSolidList"/>
    <dgm:cxn modelId="{833A2C06-F46A-4FA8-8EDA-1DA63A4E1F25}" type="presParOf" srcId="{C98737C9-A057-4866-BE7F-AAE471A71D92}" destId="{8814A3EA-0930-4393-A259-1D3D4903CEA3}" srcOrd="4" destOrd="0" presId="urn:microsoft.com/office/officeart/2018/2/layout/IconVerticalSolidList"/>
    <dgm:cxn modelId="{57370078-39D0-486D-B492-C26DC821B304}" type="presParOf" srcId="{8814A3EA-0930-4393-A259-1D3D4903CEA3}" destId="{B343A7D5-9675-4EDC-8C2A-568905688A9D}" srcOrd="0" destOrd="0" presId="urn:microsoft.com/office/officeart/2018/2/layout/IconVerticalSolidList"/>
    <dgm:cxn modelId="{271C2D37-43E8-45C0-B5AF-04BEBF43D1C5}" type="presParOf" srcId="{8814A3EA-0930-4393-A259-1D3D4903CEA3}" destId="{62DC3FCD-8DCE-4B8A-8708-39DB4A673B8A}" srcOrd="1" destOrd="0" presId="urn:microsoft.com/office/officeart/2018/2/layout/IconVerticalSolidList"/>
    <dgm:cxn modelId="{4423BA39-32C3-4AF6-A757-22EA16B2C8A6}" type="presParOf" srcId="{8814A3EA-0930-4393-A259-1D3D4903CEA3}" destId="{F20BDA2B-B7CE-4E12-BED9-CF28930AB7F7}" srcOrd="2" destOrd="0" presId="urn:microsoft.com/office/officeart/2018/2/layout/IconVerticalSolidList"/>
    <dgm:cxn modelId="{C7DDA2E3-047E-4082-BD34-DAC36B52BC14}" type="presParOf" srcId="{8814A3EA-0930-4393-A259-1D3D4903CEA3}" destId="{A1931163-3170-4836-9D56-FB4814451CAD}" srcOrd="3" destOrd="0" presId="urn:microsoft.com/office/officeart/2018/2/layout/IconVerticalSolidList"/>
    <dgm:cxn modelId="{41BE69E4-0F86-4D88-A1E7-A6575B231720}" type="presParOf" srcId="{C98737C9-A057-4866-BE7F-AAE471A71D92}" destId="{DD550B6E-234E-427B-AB0E-3F5AABABF5FB}" srcOrd="5" destOrd="0" presId="urn:microsoft.com/office/officeart/2018/2/layout/IconVerticalSolidList"/>
    <dgm:cxn modelId="{3CB86C79-A7DC-4145-B890-11817BFD105F}" type="presParOf" srcId="{C98737C9-A057-4866-BE7F-AAE471A71D92}" destId="{30F50076-D2F2-4369-A3A8-AC3AE97FFFAE}" srcOrd="6" destOrd="0" presId="urn:microsoft.com/office/officeart/2018/2/layout/IconVerticalSolidList"/>
    <dgm:cxn modelId="{9AF38FEC-6FDC-4F67-8ACE-7921A60842B4}" type="presParOf" srcId="{30F50076-D2F2-4369-A3A8-AC3AE97FFFAE}" destId="{DE12964C-8919-486A-96DC-07EEB8DB4BE0}" srcOrd="0" destOrd="0" presId="urn:microsoft.com/office/officeart/2018/2/layout/IconVerticalSolidList"/>
    <dgm:cxn modelId="{D8C3ED5D-605F-4B42-BA95-5AEE5D68CAE8}" type="presParOf" srcId="{30F50076-D2F2-4369-A3A8-AC3AE97FFFAE}" destId="{122652B5-BA80-4A8D-8842-EB4D14E15C91}" srcOrd="1" destOrd="0" presId="urn:microsoft.com/office/officeart/2018/2/layout/IconVerticalSolidList"/>
    <dgm:cxn modelId="{09E59964-CEFC-4A46-A3DF-6D9C1D98661E}" type="presParOf" srcId="{30F50076-D2F2-4369-A3A8-AC3AE97FFFAE}" destId="{40A62A28-C733-468D-9DA6-88C0ABAEC408}" srcOrd="2" destOrd="0" presId="urn:microsoft.com/office/officeart/2018/2/layout/IconVerticalSolidList"/>
    <dgm:cxn modelId="{CA06A588-6956-45E9-9347-B6C9FBBF6B69}" type="presParOf" srcId="{30F50076-D2F2-4369-A3A8-AC3AE97FFFAE}" destId="{3FC4348B-CE3B-4E31-9459-559170890B26}" srcOrd="3" destOrd="0" presId="urn:microsoft.com/office/officeart/2018/2/layout/IconVerticalSolidList"/>
    <dgm:cxn modelId="{ED340DB7-6DF6-744E-B392-F34493DB18FF}" type="presParOf" srcId="{C98737C9-A057-4866-BE7F-AAE471A71D92}" destId="{34AF17CF-57D6-C941-B41F-48E8EA12B8E0}" srcOrd="7" destOrd="0" presId="urn:microsoft.com/office/officeart/2018/2/layout/IconVerticalSolidList"/>
    <dgm:cxn modelId="{972591C7-C29C-9E4D-B47F-5C5EFD4574D3}" type="presParOf" srcId="{C98737C9-A057-4866-BE7F-AAE471A71D92}" destId="{4F0AD446-6A7F-B347-881D-3097F492BE54}" srcOrd="8" destOrd="0" presId="urn:microsoft.com/office/officeart/2018/2/layout/IconVerticalSolidList"/>
    <dgm:cxn modelId="{ACC7CAF3-045B-6B4B-9D4F-E8C52EDF2146}" type="presParOf" srcId="{4F0AD446-6A7F-B347-881D-3097F492BE54}" destId="{983A3CA2-8D88-5544-BC11-04598B9D2C71}" srcOrd="0" destOrd="0" presId="urn:microsoft.com/office/officeart/2018/2/layout/IconVerticalSolidList"/>
    <dgm:cxn modelId="{F7253BE9-A273-124F-9B31-37B27CDE6FD8}" type="presParOf" srcId="{4F0AD446-6A7F-B347-881D-3097F492BE54}" destId="{EDD57A70-5C83-D342-93E9-B6E5CDBF9D58}" srcOrd="1" destOrd="0" presId="urn:microsoft.com/office/officeart/2018/2/layout/IconVerticalSolidList"/>
    <dgm:cxn modelId="{9FE402A1-01B5-9E4E-9316-246205AC5BAA}" type="presParOf" srcId="{4F0AD446-6A7F-B347-881D-3097F492BE54}" destId="{D127F235-34E7-4E41-A8B6-02BE06F5ED39}" srcOrd="2" destOrd="0" presId="urn:microsoft.com/office/officeart/2018/2/layout/IconVerticalSolidList"/>
    <dgm:cxn modelId="{ACA01EBE-BAE5-744B-A65A-AAB5BE019AE9}" type="presParOf" srcId="{4F0AD446-6A7F-B347-881D-3097F492BE54}" destId="{D802DA7C-84E5-C74C-A957-019AB5965A7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A1D58E1-7C51-4252-9FFE-5F313BF21E67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03FF3A-B68A-414E-BDA8-1863F9A0C563}">
      <dgm:prSet custT="1"/>
      <dgm:spPr/>
      <dgm:t>
        <a:bodyPr/>
        <a:lstStyle/>
        <a:p>
          <a:r>
            <a:rPr lang="en-GB" sz="1400">
              <a:latin typeface="Arial" panose="020B0604020202020204" pitchFamily="34" charset="0"/>
              <a:cs typeface="Arial" panose="020B0604020202020204" pitchFamily="34" charset="0"/>
            </a:rPr>
            <a:t>Regression modelling to understand the relationship between wellbeing and access to greenspace</a:t>
          </a:r>
          <a:endParaRPr lang="en-US" sz="1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D9FEC9-707F-4E95-B5F3-74FBC375162F}" type="parTrans" cxnId="{D82B7E89-A2B8-4271-9FC5-39FF0E71CF16}">
      <dgm:prSet/>
      <dgm:spPr/>
      <dgm:t>
        <a:bodyPr/>
        <a:lstStyle/>
        <a:p>
          <a:endParaRPr lang="en-US"/>
        </a:p>
      </dgm:t>
    </dgm:pt>
    <dgm:pt modelId="{39340F37-4B90-42F6-8428-E8A14F64F7F5}" type="sibTrans" cxnId="{D82B7E89-A2B8-4271-9FC5-39FF0E71CF16}">
      <dgm:prSet/>
      <dgm:spPr/>
      <dgm:t>
        <a:bodyPr/>
        <a:lstStyle/>
        <a:p>
          <a:endParaRPr lang="en-US"/>
        </a:p>
      </dgm:t>
    </dgm:pt>
    <dgm:pt modelId="{D6065CE0-7BAB-4BC2-825E-1C71E7357867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Could include socioeconomic factors, health indicators, etc.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FBEECF-EE0D-482E-B313-33E19CF70E3B}" type="parTrans" cxnId="{42F82B41-CCF4-4CFE-9D9E-8A60E4CE81C2}">
      <dgm:prSet/>
      <dgm:spPr/>
      <dgm:t>
        <a:bodyPr/>
        <a:lstStyle/>
        <a:p>
          <a:endParaRPr lang="en-US"/>
        </a:p>
      </dgm:t>
    </dgm:pt>
    <dgm:pt modelId="{08B29DCE-AB4E-4675-95C6-3F9ED999A2C8}" type="sibTrans" cxnId="{42F82B41-CCF4-4CFE-9D9E-8A60E4CE81C2}">
      <dgm:prSet/>
      <dgm:spPr/>
      <dgm:t>
        <a:bodyPr/>
        <a:lstStyle/>
        <a:p>
          <a:endParaRPr lang="en-US"/>
        </a:p>
      </dgm:t>
    </dgm:pt>
    <dgm:pt modelId="{75E65F3D-7F91-4ABA-A333-743A326A28F7}">
      <dgm:prSet custT="1"/>
      <dgm:spPr/>
      <dgm:t>
        <a:bodyPr/>
        <a:lstStyle/>
        <a:p>
          <a:r>
            <a:rPr lang="en-GB" sz="2000">
              <a:latin typeface="Arial" panose="020B0604020202020204" pitchFamily="34" charset="0"/>
              <a:cs typeface="Arial" panose="020B0604020202020204" pitchFamily="34" charset="0"/>
            </a:rPr>
            <a:t>Compare access to public vs. private greenspace</a:t>
          </a:r>
          <a:endParaRPr lang="en-US" sz="20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EDD5289-7C0D-4205-8AE9-CB56006F3AD7}" type="parTrans" cxnId="{8D709100-AE4C-41EE-B7BB-635C82BC642E}">
      <dgm:prSet/>
      <dgm:spPr/>
      <dgm:t>
        <a:bodyPr/>
        <a:lstStyle/>
        <a:p>
          <a:endParaRPr lang="en-US"/>
        </a:p>
      </dgm:t>
    </dgm:pt>
    <dgm:pt modelId="{DE79DB78-25CC-4814-99DB-B04C6E143D79}" type="sibTrans" cxnId="{8D709100-AE4C-41EE-B7BB-635C82BC642E}">
      <dgm:prSet/>
      <dgm:spPr/>
      <dgm:t>
        <a:bodyPr/>
        <a:lstStyle/>
        <a:p>
          <a:endParaRPr lang="en-US"/>
        </a:p>
      </dgm:t>
    </dgm:pt>
    <dgm:pt modelId="{22B428D3-A6BB-4E6F-A377-8B7ACE533176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Examine public transportation routes from designated sites to populated areas and clustered demographic areas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90F5FC-B21F-4F09-A227-3C8F17360FEB}" type="parTrans" cxnId="{073DAF37-1FD1-48D2-8BB9-9D0418519AD1}">
      <dgm:prSet/>
      <dgm:spPr/>
      <dgm:t>
        <a:bodyPr/>
        <a:lstStyle/>
        <a:p>
          <a:endParaRPr lang="en-US"/>
        </a:p>
      </dgm:t>
    </dgm:pt>
    <dgm:pt modelId="{40057741-C11B-4CDB-8E31-ACE4C177123B}" type="sibTrans" cxnId="{073DAF37-1FD1-48D2-8BB9-9D0418519AD1}">
      <dgm:prSet/>
      <dgm:spPr/>
      <dgm:t>
        <a:bodyPr/>
        <a:lstStyle/>
        <a:p>
          <a:endParaRPr lang="en-US"/>
        </a:p>
      </dgm:t>
    </dgm:pt>
    <dgm:pt modelId="{C310D7A0-53FD-4552-B0A1-CD6B95DDBD72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Identify gaps in transit options and how this impacts greenspace accessibility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81DEB9-89CE-4676-89D5-B6CAEDA85D91}" type="parTrans" cxnId="{56C0E589-CB23-4844-A8E0-FFEF34DC2B92}">
      <dgm:prSet/>
      <dgm:spPr/>
      <dgm:t>
        <a:bodyPr/>
        <a:lstStyle/>
        <a:p>
          <a:endParaRPr lang="en-US"/>
        </a:p>
      </dgm:t>
    </dgm:pt>
    <dgm:pt modelId="{0A7D1D31-EA73-4400-8007-AF0078153783}" type="sibTrans" cxnId="{56C0E589-CB23-4844-A8E0-FFEF34DC2B92}">
      <dgm:prSet/>
      <dgm:spPr/>
      <dgm:t>
        <a:bodyPr/>
        <a:lstStyle/>
        <a:p>
          <a:endParaRPr lang="en-US"/>
        </a:p>
      </dgm:t>
    </dgm:pt>
    <dgm:pt modelId="{76FAD741-B5DD-4799-9ACE-DD5B04C9AA56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Use mobility data to understand actual greenspace usage</a:t>
          </a:r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80BD533-36CA-464D-8E27-A2231C17D4A5}" type="parTrans" cxnId="{5E09FD54-6A1D-4413-B091-BA4EA74AB252}">
      <dgm:prSet/>
      <dgm:spPr/>
      <dgm:t>
        <a:bodyPr/>
        <a:lstStyle/>
        <a:p>
          <a:endParaRPr lang="en-US"/>
        </a:p>
      </dgm:t>
    </dgm:pt>
    <dgm:pt modelId="{88B15423-5068-4A5A-AFE6-E753223FB589}" type="sibTrans" cxnId="{5E09FD54-6A1D-4413-B091-BA4EA74AB252}">
      <dgm:prSet/>
      <dgm:spPr/>
      <dgm:t>
        <a:bodyPr/>
        <a:lstStyle/>
        <a:p>
          <a:endParaRPr lang="en-US"/>
        </a:p>
      </dgm:t>
    </dgm:pt>
    <dgm:pt modelId="{029AE48F-B490-7E4D-B133-C591917759B1}">
      <dgm:prSet/>
      <dgm:spPr/>
      <dgm:t>
        <a:bodyPr/>
        <a:lstStyle/>
        <a:p>
          <a:r>
            <a:rPr lang="en-GB">
              <a:latin typeface="Arial" panose="020B0604020202020204" pitchFamily="34" charset="0"/>
              <a:cs typeface="Arial" panose="020B0604020202020204" pitchFamily="34" charset="0"/>
            </a:rPr>
            <a:t>Focus on analysis of specific demographics in need of greenspace access</a:t>
          </a:r>
        </a:p>
      </dgm:t>
    </dgm:pt>
    <dgm:pt modelId="{49177728-D5E1-2E45-958F-9858EC2A7680}" type="parTrans" cxnId="{1E53AA0B-B99B-2A40-B0EE-736720644D26}">
      <dgm:prSet/>
      <dgm:spPr/>
      <dgm:t>
        <a:bodyPr/>
        <a:lstStyle/>
        <a:p>
          <a:endParaRPr lang="en-US"/>
        </a:p>
      </dgm:t>
    </dgm:pt>
    <dgm:pt modelId="{34900F62-C2FD-7646-A11B-1BC96E74F550}" type="sibTrans" cxnId="{1E53AA0B-B99B-2A40-B0EE-736720644D26}">
      <dgm:prSet/>
      <dgm:spPr/>
      <dgm:t>
        <a:bodyPr/>
        <a:lstStyle/>
        <a:p>
          <a:endParaRPr lang="en-GB"/>
        </a:p>
      </dgm:t>
    </dgm:pt>
    <dgm:pt modelId="{BE0E220D-F3E5-944F-9B4B-B9CFD5A71F3B}" type="pres">
      <dgm:prSet presAssocID="{0A1D58E1-7C51-4252-9FFE-5F313BF21E6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59DB69E-CA28-E44E-9473-EC76E18C65F6}" type="pres">
      <dgm:prSet presAssocID="{A303FF3A-B68A-414E-BDA8-1863F9A0C563}" presName="root" presStyleCnt="0"/>
      <dgm:spPr/>
    </dgm:pt>
    <dgm:pt modelId="{925F208F-DD57-9146-879E-B492F3F3FDCA}" type="pres">
      <dgm:prSet presAssocID="{A303FF3A-B68A-414E-BDA8-1863F9A0C563}" presName="rootComposite" presStyleCnt="0"/>
      <dgm:spPr/>
    </dgm:pt>
    <dgm:pt modelId="{472FAFCF-07A8-8746-81D5-4BBCD26D2E45}" type="pres">
      <dgm:prSet presAssocID="{A303FF3A-B68A-414E-BDA8-1863F9A0C563}" presName="rootText" presStyleLbl="node1" presStyleIdx="0" presStyleCnt="5" custScaleX="127083" custScaleY="160542"/>
      <dgm:spPr/>
    </dgm:pt>
    <dgm:pt modelId="{071EBDA5-ECB4-7E48-ADF9-600F867D2052}" type="pres">
      <dgm:prSet presAssocID="{A303FF3A-B68A-414E-BDA8-1863F9A0C563}" presName="rootConnector" presStyleLbl="node1" presStyleIdx="0" presStyleCnt="5"/>
      <dgm:spPr/>
    </dgm:pt>
    <dgm:pt modelId="{4FF4955D-F8AA-4B41-B6EB-C054E7EDEAB9}" type="pres">
      <dgm:prSet presAssocID="{A303FF3A-B68A-414E-BDA8-1863F9A0C563}" presName="childShape" presStyleCnt="0"/>
      <dgm:spPr/>
    </dgm:pt>
    <dgm:pt modelId="{215FE83F-2FF7-4C4D-BF30-14F70D4E1DB4}" type="pres">
      <dgm:prSet presAssocID="{CBFBEECF-EE0D-482E-B313-33E19CF70E3B}" presName="Name13" presStyleLbl="parChTrans1D2" presStyleIdx="0" presStyleCnt="2"/>
      <dgm:spPr/>
    </dgm:pt>
    <dgm:pt modelId="{8602FF28-645C-3C42-8324-E24AD107ABAE}" type="pres">
      <dgm:prSet presAssocID="{D6065CE0-7BAB-4BC2-825E-1C71E7357867}" presName="childText" presStyleLbl="bgAcc1" presStyleIdx="0" presStyleCnt="2">
        <dgm:presLayoutVars>
          <dgm:bulletEnabled val="1"/>
        </dgm:presLayoutVars>
      </dgm:prSet>
      <dgm:spPr/>
    </dgm:pt>
    <dgm:pt modelId="{A69F3750-9486-F547-ADCE-22EC03AC1947}" type="pres">
      <dgm:prSet presAssocID="{75E65F3D-7F91-4ABA-A333-743A326A28F7}" presName="root" presStyleCnt="0"/>
      <dgm:spPr/>
    </dgm:pt>
    <dgm:pt modelId="{4C179F1D-68CF-0E48-8970-0699D24E04B0}" type="pres">
      <dgm:prSet presAssocID="{75E65F3D-7F91-4ABA-A333-743A326A28F7}" presName="rootComposite" presStyleCnt="0"/>
      <dgm:spPr/>
    </dgm:pt>
    <dgm:pt modelId="{EBB9E765-074F-D140-B298-3012565BE47A}" type="pres">
      <dgm:prSet presAssocID="{75E65F3D-7F91-4ABA-A333-743A326A28F7}" presName="rootText" presStyleLbl="node1" presStyleIdx="1" presStyleCnt="5" custScaleX="117545" custScaleY="162793"/>
      <dgm:spPr/>
    </dgm:pt>
    <dgm:pt modelId="{D5F046D7-7554-A54E-AB6D-ACD8FB0A343A}" type="pres">
      <dgm:prSet presAssocID="{75E65F3D-7F91-4ABA-A333-743A326A28F7}" presName="rootConnector" presStyleLbl="node1" presStyleIdx="1" presStyleCnt="5"/>
      <dgm:spPr/>
    </dgm:pt>
    <dgm:pt modelId="{334783AB-3D00-9442-9DAE-D2220CE576CD}" type="pres">
      <dgm:prSet presAssocID="{75E65F3D-7F91-4ABA-A333-743A326A28F7}" presName="childShape" presStyleCnt="0"/>
      <dgm:spPr/>
    </dgm:pt>
    <dgm:pt modelId="{E3528AA1-A57B-3348-826F-1D88CDBB48AF}" type="pres">
      <dgm:prSet presAssocID="{22B428D3-A6BB-4E6F-A377-8B7ACE533176}" presName="root" presStyleCnt="0"/>
      <dgm:spPr/>
    </dgm:pt>
    <dgm:pt modelId="{5B3DE79B-F497-7E42-A719-513C1F1F8D5F}" type="pres">
      <dgm:prSet presAssocID="{22B428D3-A6BB-4E6F-A377-8B7ACE533176}" presName="rootComposite" presStyleCnt="0"/>
      <dgm:spPr/>
    </dgm:pt>
    <dgm:pt modelId="{30B87741-6548-844B-AF9F-BA5DC97F1804}" type="pres">
      <dgm:prSet presAssocID="{22B428D3-A6BB-4E6F-A377-8B7ACE533176}" presName="rootText" presStyleLbl="node1" presStyleIdx="2" presStyleCnt="5" custScaleX="120346" custScaleY="159695"/>
      <dgm:spPr/>
    </dgm:pt>
    <dgm:pt modelId="{5DFA50BC-D366-D046-A272-404947E92A32}" type="pres">
      <dgm:prSet presAssocID="{22B428D3-A6BB-4E6F-A377-8B7ACE533176}" presName="rootConnector" presStyleLbl="node1" presStyleIdx="2" presStyleCnt="5"/>
      <dgm:spPr/>
    </dgm:pt>
    <dgm:pt modelId="{EC398CFC-E28B-9640-AA41-9EF2498FD174}" type="pres">
      <dgm:prSet presAssocID="{22B428D3-A6BB-4E6F-A377-8B7ACE533176}" presName="childShape" presStyleCnt="0"/>
      <dgm:spPr/>
    </dgm:pt>
    <dgm:pt modelId="{ACA47130-4641-7E4D-AA27-230128F460C7}" type="pres">
      <dgm:prSet presAssocID="{8381DEB9-89CE-4676-89D5-B6CAEDA85D91}" presName="Name13" presStyleLbl="parChTrans1D2" presStyleIdx="1" presStyleCnt="2"/>
      <dgm:spPr/>
    </dgm:pt>
    <dgm:pt modelId="{2D3DEE7E-F38B-D24F-8BD4-8C7B43EE316A}" type="pres">
      <dgm:prSet presAssocID="{C310D7A0-53FD-4552-B0A1-CD6B95DDBD72}" presName="childText" presStyleLbl="bgAcc1" presStyleIdx="1" presStyleCnt="2">
        <dgm:presLayoutVars>
          <dgm:bulletEnabled val="1"/>
        </dgm:presLayoutVars>
      </dgm:prSet>
      <dgm:spPr/>
    </dgm:pt>
    <dgm:pt modelId="{3FE545AF-ED6B-7B4A-A6F6-24CEEB0EBCE8}" type="pres">
      <dgm:prSet presAssocID="{76FAD741-B5DD-4799-9ACE-DD5B04C9AA56}" presName="root" presStyleCnt="0"/>
      <dgm:spPr/>
    </dgm:pt>
    <dgm:pt modelId="{A9E5095D-88B7-E84E-A8D9-E540612C09B1}" type="pres">
      <dgm:prSet presAssocID="{76FAD741-B5DD-4799-9ACE-DD5B04C9AA56}" presName="rootComposite" presStyleCnt="0"/>
      <dgm:spPr/>
    </dgm:pt>
    <dgm:pt modelId="{E3C35F73-3869-A141-816B-60DEE5040318}" type="pres">
      <dgm:prSet presAssocID="{76FAD741-B5DD-4799-9ACE-DD5B04C9AA56}" presName="rootText" presStyleLbl="node1" presStyleIdx="3" presStyleCnt="5" custScaleX="120005" custScaleY="159541"/>
      <dgm:spPr/>
    </dgm:pt>
    <dgm:pt modelId="{09061A24-4C91-7B40-8A6C-6A43A4140605}" type="pres">
      <dgm:prSet presAssocID="{76FAD741-B5DD-4799-9ACE-DD5B04C9AA56}" presName="rootConnector" presStyleLbl="node1" presStyleIdx="3" presStyleCnt="5"/>
      <dgm:spPr/>
    </dgm:pt>
    <dgm:pt modelId="{9FCF8AB2-EB99-514E-8725-349B26942C9B}" type="pres">
      <dgm:prSet presAssocID="{76FAD741-B5DD-4799-9ACE-DD5B04C9AA56}" presName="childShape" presStyleCnt="0"/>
      <dgm:spPr/>
    </dgm:pt>
    <dgm:pt modelId="{53BA2B07-26E7-EA41-A59E-93B4D40AAE6D}" type="pres">
      <dgm:prSet presAssocID="{029AE48F-B490-7E4D-B133-C591917759B1}" presName="root" presStyleCnt="0"/>
      <dgm:spPr/>
    </dgm:pt>
    <dgm:pt modelId="{9B412313-220D-974E-BB2C-0BD6751C3EC7}" type="pres">
      <dgm:prSet presAssocID="{029AE48F-B490-7E4D-B133-C591917759B1}" presName="rootComposite" presStyleCnt="0"/>
      <dgm:spPr/>
    </dgm:pt>
    <dgm:pt modelId="{E8560A8E-D028-4441-AB92-F5B39D478CBE}" type="pres">
      <dgm:prSet presAssocID="{029AE48F-B490-7E4D-B133-C591917759B1}" presName="rootText" presStyleLbl="node1" presStyleIdx="4" presStyleCnt="5" custScaleX="107769" custScaleY="157048"/>
      <dgm:spPr/>
    </dgm:pt>
    <dgm:pt modelId="{5D903662-A16E-E946-8FE8-61DA361EB1C3}" type="pres">
      <dgm:prSet presAssocID="{029AE48F-B490-7E4D-B133-C591917759B1}" presName="rootConnector" presStyleLbl="node1" presStyleIdx="4" presStyleCnt="5"/>
      <dgm:spPr/>
    </dgm:pt>
    <dgm:pt modelId="{5C00A2DC-8AA4-DE44-95F1-96F751B259B8}" type="pres">
      <dgm:prSet presAssocID="{029AE48F-B490-7E4D-B133-C591917759B1}" presName="childShape" presStyleCnt="0"/>
      <dgm:spPr/>
    </dgm:pt>
  </dgm:ptLst>
  <dgm:cxnLst>
    <dgm:cxn modelId="{8D709100-AE4C-41EE-B7BB-635C82BC642E}" srcId="{0A1D58E1-7C51-4252-9FFE-5F313BF21E67}" destId="{75E65F3D-7F91-4ABA-A333-743A326A28F7}" srcOrd="1" destOrd="0" parTransId="{5EDD5289-7C0D-4205-8AE9-CB56006F3AD7}" sibTransId="{DE79DB78-25CC-4814-99DB-B04C6E143D79}"/>
    <dgm:cxn modelId="{D5616202-8525-8B49-A2D7-C880731B6392}" type="presOf" srcId="{22B428D3-A6BB-4E6F-A377-8B7ACE533176}" destId="{5DFA50BC-D366-D046-A272-404947E92A32}" srcOrd="1" destOrd="0" presId="urn:microsoft.com/office/officeart/2005/8/layout/hierarchy3"/>
    <dgm:cxn modelId="{1E53AA0B-B99B-2A40-B0EE-736720644D26}" srcId="{0A1D58E1-7C51-4252-9FFE-5F313BF21E67}" destId="{029AE48F-B490-7E4D-B133-C591917759B1}" srcOrd="4" destOrd="0" parTransId="{49177728-D5E1-2E45-958F-9858EC2A7680}" sibTransId="{34900F62-C2FD-7646-A11B-1BC96E74F550}"/>
    <dgm:cxn modelId="{96A8D40E-B48E-3742-94EF-3EF152B51DCB}" type="presOf" srcId="{029AE48F-B490-7E4D-B133-C591917759B1}" destId="{5D903662-A16E-E946-8FE8-61DA361EB1C3}" srcOrd="1" destOrd="0" presId="urn:microsoft.com/office/officeart/2005/8/layout/hierarchy3"/>
    <dgm:cxn modelId="{4D83531F-6114-D84E-BEC3-275EC1FA1706}" type="presOf" srcId="{0A1D58E1-7C51-4252-9FFE-5F313BF21E67}" destId="{BE0E220D-F3E5-944F-9B4B-B9CFD5A71F3B}" srcOrd="0" destOrd="0" presId="urn:microsoft.com/office/officeart/2005/8/layout/hierarchy3"/>
    <dgm:cxn modelId="{EDE4082C-2EAF-0B44-9236-C1E7784CC4B2}" type="presOf" srcId="{75E65F3D-7F91-4ABA-A333-743A326A28F7}" destId="{D5F046D7-7554-A54E-AB6D-ACD8FB0A343A}" srcOrd="1" destOrd="0" presId="urn:microsoft.com/office/officeart/2005/8/layout/hierarchy3"/>
    <dgm:cxn modelId="{2BF5B82C-B765-C447-AA69-801263CB0C80}" type="presOf" srcId="{C310D7A0-53FD-4552-B0A1-CD6B95DDBD72}" destId="{2D3DEE7E-F38B-D24F-8BD4-8C7B43EE316A}" srcOrd="0" destOrd="0" presId="urn:microsoft.com/office/officeart/2005/8/layout/hierarchy3"/>
    <dgm:cxn modelId="{073DAF37-1FD1-48D2-8BB9-9D0418519AD1}" srcId="{0A1D58E1-7C51-4252-9FFE-5F313BF21E67}" destId="{22B428D3-A6BB-4E6F-A377-8B7ACE533176}" srcOrd="2" destOrd="0" parTransId="{1390F5FC-B21F-4F09-A227-3C8F17360FEB}" sibTransId="{40057741-C11B-4CDB-8E31-ACE4C177123B}"/>
    <dgm:cxn modelId="{3C83BD3E-8770-C04C-8927-9F8B140BC06D}" type="presOf" srcId="{76FAD741-B5DD-4799-9ACE-DD5B04C9AA56}" destId="{09061A24-4C91-7B40-8A6C-6A43A4140605}" srcOrd="1" destOrd="0" presId="urn:microsoft.com/office/officeart/2005/8/layout/hierarchy3"/>
    <dgm:cxn modelId="{42F82B41-CCF4-4CFE-9D9E-8A60E4CE81C2}" srcId="{A303FF3A-B68A-414E-BDA8-1863F9A0C563}" destId="{D6065CE0-7BAB-4BC2-825E-1C71E7357867}" srcOrd="0" destOrd="0" parTransId="{CBFBEECF-EE0D-482E-B313-33E19CF70E3B}" sibTransId="{08B29DCE-AB4E-4675-95C6-3F9ED999A2C8}"/>
    <dgm:cxn modelId="{5E09FD54-6A1D-4413-B091-BA4EA74AB252}" srcId="{0A1D58E1-7C51-4252-9FFE-5F313BF21E67}" destId="{76FAD741-B5DD-4799-9ACE-DD5B04C9AA56}" srcOrd="3" destOrd="0" parTransId="{F80BD533-36CA-464D-8E27-A2231C17D4A5}" sibTransId="{88B15423-5068-4A5A-AFE6-E753223FB589}"/>
    <dgm:cxn modelId="{6433C759-F50A-694A-A56D-605AB0C944ED}" type="presOf" srcId="{A303FF3A-B68A-414E-BDA8-1863F9A0C563}" destId="{071EBDA5-ECB4-7E48-ADF9-600F867D2052}" srcOrd="1" destOrd="0" presId="urn:microsoft.com/office/officeart/2005/8/layout/hierarchy3"/>
    <dgm:cxn modelId="{AA181C65-724C-004C-8B68-645D81AA24A8}" type="presOf" srcId="{029AE48F-B490-7E4D-B133-C591917759B1}" destId="{E8560A8E-D028-4441-AB92-F5B39D478CBE}" srcOrd="0" destOrd="0" presId="urn:microsoft.com/office/officeart/2005/8/layout/hierarchy3"/>
    <dgm:cxn modelId="{9B063067-0891-B54B-B6B6-ABC1C465F041}" type="presOf" srcId="{76FAD741-B5DD-4799-9ACE-DD5B04C9AA56}" destId="{E3C35F73-3869-A141-816B-60DEE5040318}" srcOrd="0" destOrd="0" presId="urn:microsoft.com/office/officeart/2005/8/layout/hierarchy3"/>
    <dgm:cxn modelId="{16EA2968-3F41-9446-A877-F7FE80DD9989}" type="presOf" srcId="{A303FF3A-B68A-414E-BDA8-1863F9A0C563}" destId="{472FAFCF-07A8-8746-81D5-4BBCD26D2E45}" srcOrd="0" destOrd="0" presId="urn:microsoft.com/office/officeart/2005/8/layout/hierarchy3"/>
    <dgm:cxn modelId="{D82B7E89-A2B8-4271-9FC5-39FF0E71CF16}" srcId="{0A1D58E1-7C51-4252-9FFE-5F313BF21E67}" destId="{A303FF3A-B68A-414E-BDA8-1863F9A0C563}" srcOrd="0" destOrd="0" parTransId="{4BD9FEC9-707F-4E95-B5F3-74FBC375162F}" sibTransId="{39340F37-4B90-42F6-8428-E8A14F64F7F5}"/>
    <dgm:cxn modelId="{56C0E589-CB23-4844-A8E0-FFEF34DC2B92}" srcId="{22B428D3-A6BB-4E6F-A377-8B7ACE533176}" destId="{C310D7A0-53FD-4552-B0A1-CD6B95DDBD72}" srcOrd="0" destOrd="0" parTransId="{8381DEB9-89CE-4676-89D5-B6CAEDA85D91}" sibTransId="{0A7D1D31-EA73-4400-8007-AF0078153783}"/>
    <dgm:cxn modelId="{69EF68C9-CE9F-B748-B78C-AC4D31120B58}" type="presOf" srcId="{CBFBEECF-EE0D-482E-B313-33E19CF70E3B}" destId="{215FE83F-2FF7-4C4D-BF30-14F70D4E1DB4}" srcOrd="0" destOrd="0" presId="urn:microsoft.com/office/officeart/2005/8/layout/hierarchy3"/>
    <dgm:cxn modelId="{92F375CF-9EFB-8C4C-B51B-A741A49C2AC0}" type="presOf" srcId="{22B428D3-A6BB-4E6F-A377-8B7ACE533176}" destId="{30B87741-6548-844B-AF9F-BA5DC97F1804}" srcOrd="0" destOrd="0" presId="urn:microsoft.com/office/officeart/2005/8/layout/hierarchy3"/>
    <dgm:cxn modelId="{E64F07DF-8624-2E45-ADC7-EDAC6EF37BF0}" type="presOf" srcId="{8381DEB9-89CE-4676-89D5-B6CAEDA85D91}" destId="{ACA47130-4641-7E4D-AA27-230128F460C7}" srcOrd="0" destOrd="0" presId="urn:microsoft.com/office/officeart/2005/8/layout/hierarchy3"/>
    <dgm:cxn modelId="{B49F16E6-25BF-EF4E-A37C-DF168AF701B3}" type="presOf" srcId="{D6065CE0-7BAB-4BC2-825E-1C71E7357867}" destId="{8602FF28-645C-3C42-8324-E24AD107ABAE}" srcOrd="0" destOrd="0" presId="urn:microsoft.com/office/officeart/2005/8/layout/hierarchy3"/>
    <dgm:cxn modelId="{CFAF58EF-6A99-2546-8570-860C0E98FC37}" type="presOf" srcId="{75E65F3D-7F91-4ABA-A333-743A326A28F7}" destId="{EBB9E765-074F-D140-B298-3012565BE47A}" srcOrd="0" destOrd="0" presId="urn:microsoft.com/office/officeart/2005/8/layout/hierarchy3"/>
    <dgm:cxn modelId="{209C1549-3E19-2245-9C6F-63CA77672502}" type="presParOf" srcId="{BE0E220D-F3E5-944F-9B4B-B9CFD5A71F3B}" destId="{A59DB69E-CA28-E44E-9473-EC76E18C65F6}" srcOrd="0" destOrd="0" presId="urn:microsoft.com/office/officeart/2005/8/layout/hierarchy3"/>
    <dgm:cxn modelId="{6FF2EB31-DC6C-324B-A5AE-47F2EF8A80EE}" type="presParOf" srcId="{A59DB69E-CA28-E44E-9473-EC76E18C65F6}" destId="{925F208F-DD57-9146-879E-B492F3F3FDCA}" srcOrd="0" destOrd="0" presId="urn:microsoft.com/office/officeart/2005/8/layout/hierarchy3"/>
    <dgm:cxn modelId="{F0E49490-BC6C-514E-86B9-AE23ACE5238D}" type="presParOf" srcId="{925F208F-DD57-9146-879E-B492F3F3FDCA}" destId="{472FAFCF-07A8-8746-81D5-4BBCD26D2E45}" srcOrd="0" destOrd="0" presId="urn:microsoft.com/office/officeart/2005/8/layout/hierarchy3"/>
    <dgm:cxn modelId="{E8833084-F650-3D43-AF3B-C922B9123193}" type="presParOf" srcId="{925F208F-DD57-9146-879E-B492F3F3FDCA}" destId="{071EBDA5-ECB4-7E48-ADF9-600F867D2052}" srcOrd="1" destOrd="0" presId="urn:microsoft.com/office/officeart/2005/8/layout/hierarchy3"/>
    <dgm:cxn modelId="{35F44602-810E-194D-9EE1-69B8F0C6FDD0}" type="presParOf" srcId="{A59DB69E-CA28-E44E-9473-EC76E18C65F6}" destId="{4FF4955D-F8AA-4B41-B6EB-C054E7EDEAB9}" srcOrd="1" destOrd="0" presId="urn:microsoft.com/office/officeart/2005/8/layout/hierarchy3"/>
    <dgm:cxn modelId="{5455EC8A-ED87-1446-9120-4833D4AAF3C1}" type="presParOf" srcId="{4FF4955D-F8AA-4B41-B6EB-C054E7EDEAB9}" destId="{215FE83F-2FF7-4C4D-BF30-14F70D4E1DB4}" srcOrd="0" destOrd="0" presId="urn:microsoft.com/office/officeart/2005/8/layout/hierarchy3"/>
    <dgm:cxn modelId="{10443695-C673-0449-BC65-ACA5D9162C24}" type="presParOf" srcId="{4FF4955D-F8AA-4B41-B6EB-C054E7EDEAB9}" destId="{8602FF28-645C-3C42-8324-E24AD107ABAE}" srcOrd="1" destOrd="0" presId="urn:microsoft.com/office/officeart/2005/8/layout/hierarchy3"/>
    <dgm:cxn modelId="{376608D2-543E-C54A-9B90-57237AC47EBD}" type="presParOf" srcId="{BE0E220D-F3E5-944F-9B4B-B9CFD5A71F3B}" destId="{A69F3750-9486-F547-ADCE-22EC03AC1947}" srcOrd="1" destOrd="0" presId="urn:microsoft.com/office/officeart/2005/8/layout/hierarchy3"/>
    <dgm:cxn modelId="{8A9FF812-E52F-3148-86C0-01F153810F1E}" type="presParOf" srcId="{A69F3750-9486-F547-ADCE-22EC03AC1947}" destId="{4C179F1D-68CF-0E48-8970-0699D24E04B0}" srcOrd="0" destOrd="0" presId="urn:microsoft.com/office/officeart/2005/8/layout/hierarchy3"/>
    <dgm:cxn modelId="{4DA14DD7-4731-1544-AC95-D5FF7E758FB7}" type="presParOf" srcId="{4C179F1D-68CF-0E48-8970-0699D24E04B0}" destId="{EBB9E765-074F-D140-B298-3012565BE47A}" srcOrd="0" destOrd="0" presId="urn:microsoft.com/office/officeart/2005/8/layout/hierarchy3"/>
    <dgm:cxn modelId="{D59B1569-6EFF-5D4E-9D37-F371F5271124}" type="presParOf" srcId="{4C179F1D-68CF-0E48-8970-0699D24E04B0}" destId="{D5F046D7-7554-A54E-AB6D-ACD8FB0A343A}" srcOrd="1" destOrd="0" presId="urn:microsoft.com/office/officeart/2005/8/layout/hierarchy3"/>
    <dgm:cxn modelId="{346A4818-762F-914D-A3EF-A896DAA54EB4}" type="presParOf" srcId="{A69F3750-9486-F547-ADCE-22EC03AC1947}" destId="{334783AB-3D00-9442-9DAE-D2220CE576CD}" srcOrd="1" destOrd="0" presId="urn:microsoft.com/office/officeart/2005/8/layout/hierarchy3"/>
    <dgm:cxn modelId="{757B4564-37CE-984B-9D14-04D57A3F4C6E}" type="presParOf" srcId="{BE0E220D-F3E5-944F-9B4B-B9CFD5A71F3B}" destId="{E3528AA1-A57B-3348-826F-1D88CDBB48AF}" srcOrd="2" destOrd="0" presId="urn:microsoft.com/office/officeart/2005/8/layout/hierarchy3"/>
    <dgm:cxn modelId="{04F19D54-BC6A-5A40-A947-2E7D4560F291}" type="presParOf" srcId="{E3528AA1-A57B-3348-826F-1D88CDBB48AF}" destId="{5B3DE79B-F497-7E42-A719-513C1F1F8D5F}" srcOrd="0" destOrd="0" presId="urn:microsoft.com/office/officeart/2005/8/layout/hierarchy3"/>
    <dgm:cxn modelId="{8C8592B5-5584-E741-82EF-357070A04068}" type="presParOf" srcId="{5B3DE79B-F497-7E42-A719-513C1F1F8D5F}" destId="{30B87741-6548-844B-AF9F-BA5DC97F1804}" srcOrd="0" destOrd="0" presId="urn:microsoft.com/office/officeart/2005/8/layout/hierarchy3"/>
    <dgm:cxn modelId="{3FA0F4DE-CF27-CD4C-9881-6AF62204673D}" type="presParOf" srcId="{5B3DE79B-F497-7E42-A719-513C1F1F8D5F}" destId="{5DFA50BC-D366-D046-A272-404947E92A32}" srcOrd="1" destOrd="0" presId="urn:microsoft.com/office/officeart/2005/8/layout/hierarchy3"/>
    <dgm:cxn modelId="{C8B076C6-3E32-AC4D-922E-7F896D19BED1}" type="presParOf" srcId="{E3528AA1-A57B-3348-826F-1D88CDBB48AF}" destId="{EC398CFC-E28B-9640-AA41-9EF2498FD174}" srcOrd="1" destOrd="0" presId="urn:microsoft.com/office/officeart/2005/8/layout/hierarchy3"/>
    <dgm:cxn modelId="{F3C3026B-6D20-9349-B794-A804D2D973C0}" type="presParOf" srcId="{EC398CFC-E28B-9640-AA41-9EF2498FD174}" destId="{ACA47130-4641-7E4D-AA27-230128F460C7}" srcOrd="0" destOrd="0" presId="urn:microsoft.com/office/officeart/2005/8/layout/hierarchy3"/>
    <dgm:cxn modelId="{FEFFF493-BFEE-9E47-B2AE-E73CE5E4CD8C}" type="presParOf" srcId="{EC398CFC-E28B-9640-AA41-9EF2498FD174}" destId="{2D3DEE7E-F38B-D24F-8BD4-8C7B43EE316A}" srcOrd="1" destOrd="0" presId="urn:microsoft.com/office/officeart/2005/8/layout/hierarchy3"/>
    <dgm:cxn modelId="{8B5204BA-5F72-3F46-9127-2E0812FE1440}" type="presParOf" srcId="{BE0E220D-F3E5-944F-9B4B-B9CFD5A71F3B}" destId="{3FE545AF-ED6B-7B4A-A6F6-24CEEB0EBCE8}" srcOrd="3" destOrd="0" presId="urn:microsoft.com/office/officeart/2005/8/layout/hierarchy3"/>
    <dgm:cxn modelId="{B4EF10D6-E50F-324B-8774-746E7C6A3C68}" type="presParOf" srcId="{3FE545AF-ED6B-7B4A-A6F6-24CEEB0EBCE8}" destId="{A9E5095D-88B7-E84E-A8D9-E540612C09B1}" srcOrd="0" destOrd="0" presId="urn:microsoft.com/office/officeart/2005/8/layout/hierarchy3"/>
    <dgm:cxn modelId="{9F70FEA0-154D-BC47-9052-36B9C1BC3873}" type="presParOf" srcId="{A9E5095D-88B7-E84E-A8D9-E540612C09B1}" destId="{E3C35F73-3869-A141-816B-60DEE5040318}" srcOrd="0" destOrd="0" presId="urn:microsoft.com/office/officeart/2005/8/layout/hierarchy3"/>
    <dgm:cxn modelId="{299BC675-7251-004B-9545-3D96D45B5DC4}" type="presParOf" srcId="{A9E5095D-88B7-E84E-A8D9-E540612C09B1}" destId="{09061A24-4C91-7B40-8A6C-6A43A4140605}" srcOrd="1" destOrd="0" presId="urn:microsoft.com/office/officeart/2005/8/layout/hierarchy3"/>
    <dgm:cxn modelId="{66E8A83C-BE47-6645-82D8-BDAC41885A0F}" type="presParOf" srcId="{3FE545AF-ED6B-7B4A-A6F6-24CEEB0EBCE8}" destId="{9FCF8AB2-EB99-514E-8725-349B26942C9B}" srcOrd="1" destOrd="0" presId="urn:microsoft.com/office/officeart/2005/8/layout/hierarchy3"/>
    <dgm:cxn modelId="{9B75EED8-19A2-F24E-949A-473DA9095A87}" type="presParOf" srcId="{BE0E220D-F3E5-944F-9B4B-B9CFD5A71F3B}" destId="{53BA2B07-26E7-EA41-A59E-93B4D40AAE6D}" srcOrd="4" destOrd="0" presId="urn:microsoft.com/office/officeart/2005/8/layout/hierarchy3"/>
    <dgm:cxn modelId="{888BDFF7-18EE-C441-977C-A2ECCC9B3B7A}" type="presParOf" srcId="{53BA2B07-26E7-EA41-A59E-93B4D40AAE6D}" destId="{9B412313-220D-974E-BB2C-0BD6751C3EC7}" srcOrd="0" destOrd="0" presId="urn:microsoft.com/office/officeart/2005/8/layout/hierarchy3"/>
    <dgm:cxn modelId="{9E293A8E-8D3E-984B-BA80-1A0F3435357B}" type="presParOf" srcId="{9B412313-220D-974E-BB2C-0BD6751C3EC7}" destId="{E8560A8E-D028-4441-AB92-F5B39D478CBE}" srcOrd="0" destOrd="0" presId="urn:microsoft.com/office/officeart/2005/8/layout/hierarchy3"/>
    <dgm:cxn modelId="{A33C8684-CF43-DE45-B827-736B7E15FD31}" type="presParOf" srcId="{9B412313-220D-974E-BB2C-0BD6751C3EC7}" destId="{5D903662-A16E-E946-8FE8-61DA361EB1C3}" srcOrd="1" destOrd="0" presId="urn:microsoft.com/office/officeart/2005/8/layout/hierarchy3"/>
    <dgm:cxn modelId="{385A7DE2-C4A3-C343-AD60-E30A5CD76D49}" type="presParOf" srcId="{53BA2B07-26E7-EA41-A59E-93B4D40AAE6D}" destId="{5C00A2DC-8AA4-DE44-95F1-96F751B259B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7BDAF-3A16-4C66-AB82-61C24AC3209A}">
      <dsp:nvSpPr>
        <dsp:cNvPr id="0" name=""/>
        <dsp:cNvSpPr/>
      </dsp:nvSpPr>
      <dsp:spPr>
        <a:xfrm>
          <a:off x="0" y="314"/>
          <a:ext cx="5157787" cy="433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DB7D1-7F53-46F1-9137-159CDF37B8E4}">
      <dsp:nvSpPr>
        <dsp:cNvPr id="0" name=""/>
        <dsp:cNvSpPr/>
      </dsp:nvSpPr>
      <dsp:spPr>
        <a:xfrm>
          <a:off x="131105" y="97831"/>
          <a:ext cx="238373" cy="2383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1379E-1BBD-4060-85B3-3E8CA9EAE523}">
      <dsp:nvSpPr>
        <dsp:cNvPr id="0" name=""/>
        <dsp:cNvSpPr/>
      </dsp:nvSpPr>
      <dsp:spPr>
        <a:xfrm>
          <a:off x="500584" y="314"/>
          <a:ext cx="4657202" cy="43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69" tIns="45869" rIns="45869" bIns="45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Enhanced immune function </a:t>
          </a:r>
          <a:endParaRPr lang="en-US" sz="1600" kern="1200"/>
        </a:p>
      </dsp:txBody>
      <dsp:txXfrm>
        <a:off x="500584" y="314"/>
        <a:ext cx="4657202" cy="433406"/>
      </dsp:txXfrm>
    </dsp:sp>
    <dsp:sp modelId="{81D7914D-5AFC-40A3-AD85-943EEE74F5D6}">
      <dsp:nvSpPr>
        <dsp:cNvPr id="0" name=""/>
        <dsp:cNvSpPr/>
      </dsp:nvSpPr>
      <dsp:spPr>
        <a:xfrm>
          <a:off x="0" y="542073"/>
          <a:ext cx="5157787" cy="433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14E1F-F2F2-4C29-B48D-4A425B6DE1D0}">
      <dsp:nvSpPr>
        <dsp:cNvPr id="0" name=""/>
        <dsp:cNvSpPr/>
      </dsp:nvSpPr>
      <dsp:spPr>
        <a:xfrm>
          <a:off x="131105" y="639589"/>
          <a:ext cx="238373" cy="2383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F7346-EAD6-49AB-8633-AAB8A23CFB0E}">
      <dsp:nvSpPr>
        <dsp:cNvPr id="0" name=""/>
        <dsp:cNvSpPr/>
      </dsp:nvSpPr>
      <dsp:spPr>
        <a:xfrm>
          <a:off x="500584" y="542073"/>
          <a:ext cx="4657202" cy="43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69" tIns="45869" rIns="45869" bIns="45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Reduced allergies </a:t>
          </a:r>
          <a:endParaRPr lang="en-US" sz="1600" kern="1200"/>
        </a:p>
      </dsp:txBody>
      <dsp:txXfrm>
        <a:off x="500584" y="542073"/>
        <a:ext cx="4657202" cy="433406"/>
      </dsp:txXfrm>
    </dsp:sp>
    <dsp:sp modelId="{4FB56774-5408-4F6D-BBAD-DF58B2CF294D}">
      <dsp:nvSpPr>
        <dsp:cNvPr id="0" name=""/>
        <dsp:cNvSpPr/>
      </dsp:nvSpPr>
      <dsp:spPr>
        <a:xfrm>
          <a:off x="0" y="1083831"/>
          <a:ext cx="5157787" cy="433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EA9A6-08FA-48F7-BFBF-12CC507BC59A}">
      <dsp:nvSpPr>
        <dsp:cNvPr id="0" name=""/>
        <dsp:cNvSpPr/>
      </dsp:nvSpPr>
      <dsp:spPr>
        <a:xfrm>
          <a:off x="131105" y="1181348"/>
          <a:ext cx="238373" cy="2383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2DC80-C215-486F-9072-2EA41847EBED}">
      <dsp:nvSpPr>
        <dsp:cNvPr id="0" name=""/>
        <dsp:cNvSpPr/>
      </dsp:nvSpPr>
      <dsp:spPr>
        <a:xfrm>
          <a:off x="500584" y="1083831"/>
          <a:ext cx="4657202" cy="43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69" tIns="45869" rIns="45869" bIns="45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Improved respiratory health </a:t>
          </a:r>
          <a:endParaRPr lang="en-US" sz="1600" kern="1200"/>
        </a:p>
      </dsp:txBody>
      <dsp:txXfrm>
        <a:off x="500584" y="1083831"/>
        <a:ext cx="4657202" cy="433406"/>
      </dsp:txXfrm>
    </dsp:sp>
    <dsp:sp modelId="{2B5AF8F9-DE86-42B6-A665-18892582AD66}">
      <dsp:nvSpPr>
        <dsp:cNvPr id="0" name=""/>
        <dsp:cNvSpPr/>
      </dsp:nvSpPr>
      <dsp:spPr>
        <a:xfrm>
          <a:off x="0" y="1625590"/>
          <a:ext cx="5157787" cy="433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A4B8B-F177-4FF3-873B-618BF447EBFA}">
      <dsp:nvSpPr>
        <dsp:cNvPr id="0" name=""/>
        <dsp:cNvSpPr/>
      </dsp:nvSpPr>
      <dsp:spPr>
        <a:xfrm>
          <a:off x="131105" y="1723107"/>
          <a:ext cx="238373" cy="2383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BCD39-3A15-486D-A8BE-01D8B507CD23}">
      <dsp:nvSpPr>
        <dsp:cNvPr id="0" name=""/>
        <dsp:cNvSpPr/>
      </dsp:nvSpPr>
      <dsp:spPr>
        <a:xfrm>
          <a:off x="500584" y="1625590"/>
          <a:ext cx="4657202" cy="43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69" tIns="45869" rIns="45869" bIns="45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Encourages physical activity </a:t>
          </a:r>
          <a:endParaRPr lang="en-US" sz="1600" kern="1200"/>
        </a:p>
      </dsp:txBody>
      <dsp:txXfrm>
        <a:off x="500584" y="1625590"/>
        <a:ext cx="4657202" cy="433406"/>
      </dsp:txXfrm>
    </dsp:sp>
    <dsp:sp modelId="{357169B2-4BBC-49B9-BEC5-A9F22B7F86F2}">
      <dsp:nvSpPr>
        <dsp:cNvPr id="0" name=""/>
        <dsp:cNvSpPr/>
      </dsp:nvSpPr>
      <dsp:spPr>
        <a:xfrm>
          <a:off x="0" y="2167349"/>
          <a:ext cx="5157787" cy="433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2804D-FDB8-4C14-9A94-3974023B1534}">
      <dsp:nvSpPr>
        <dsp:cNvPr id="0" name=""/>
        <dsp:cNvSpPr/>
      </dsp:nvSpPr>
      <dsp:spPr>
        <a:xfrm>
          <a:off x="131105" y="2264865"/>
          <a:ext cx="238373" cy="23837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0B159-9DF2-4F39-9052-9525F3116C85}">
      <dsp:nvSpPr>
        <dsp:cNvPr id="0" name=""/>
        <dsp:cNvSpPr/>
      </dsp:nvSpPr>
      <dsp:spPr>
        <a:xfrm>
          <a:off x="500584" y="2167349"/>
          <a:ext cx="4657202" cy="43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69" tIns="45869" rIns="45869" bIns="45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Reduced post-operation recovery times </a:t>
          </a:r>
          <a:endParaRPr lang="en-US" sz="1600" kern="1200"/>
        </a:p>
      </dsp:txBody>
      <dsp:txXfrm>
        <a:off x="500584" y="2167349"/>
        <a:ext cx="4657202" cy="433406"/>
      </dsp:txXfrm>
    </dsp:sp>
    <dsp:sp modelId="{0EADF05A-5B8D-433C-B7E8-D2CCA15EEB47}">
      <dsp:nvSpPr>
        <dsp:cNvPr id="0" name=""/>
        <dsp:cNvSpPr/>
      </dsp:nvSpPr>
      <dsp:spPr>
        <a:xfrm>
          <a:off x="0" y="2709107"/>
          <a:ext cx="5157787" cy="433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5F0A7-62FD-4419-8FB7-6EFDC223D722}">
      <dsp:nvSpPr>
        <dsp:cNvPr id="0" name=""/>
        <dsp:cNvSpPr/>
      </dsp:nvSpPr>
      <dsp:spPr>
        <a:xfrm>
          <a:off x="131105" y="2806624"/>
          <a:ext cx="238373" cy="23837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8AC82-EA2F-425A-A4B7-252B63D47BAA}">
      <dsp:nvSpPr>
        <dsp:cNvPr id="0" name=""/>
        <dsp:cNvSpPr/>
      </dsp:nvSpPr>
      <dsp:spPr>
        <a:xfrm>
          <a:off x="500584" y="2709107"/>
          <a:ext cx="4657202" cy="43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69" tIns="45869" rIns="45869" bIns="45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Lower use of pain medication </a:t>
          </a:r>
          <a:endParaRPr lang="en-US" sz="1600" kern="1200"/>
        </a:p>
      </dsp:txBody>
      <dsp:txXfrm>
        <a:off x="500584" y="2709107"/>
        <a:ext cx="4657202" cy="433406"/>
      </dsp:txXfrm>
    </dsp:sp>
    <dsp:sp modelId="{566BC93B-3924-4D2C-BAEB-7B0AA5313136}">
      <dsp:nvSpPr>
        <dsp:cNvPr id="0" name=""/>
        <dsp:cNvSpPr/>
      </dsp:nvSpPr>
      <dsp:spPr>
        <a:xfrm>
          <a:off x="0" y="3250866"/>
          <a:ext cx="5157787" cy="43340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C4586-26B6-41DF-9EEC-48792026020F}">
      <dsp:nvSpPr>
        <dsp:cNvPr id="0" name=""/>
        <dsp:cNvSpPr/>
      </dsp:nvSpPr>
      <dsp:spPr>
        <a:xfrm>
          <a:off x="131105" y="3348382"/>
          <a:ext cx="238373" cy="23837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FEACA-24A0-4C80-8388-A175DC51E7FF}">
      <dsp:nvSpPr>
        <dsp:cNvPr id="0" name=""/>
        <dsp:cNvSpPr/>
      </dsp:nvSpPr>
      <dsp:spPr>
        <a:xfrm>
          <a:off x="500584" y="3250866"/>
          <a:ext cx="4657202" cy="433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69" tIns="45869" rIns="45869" bIns="45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Mitigation of environmental stressors</a:t>
          </a:r>
          <a:endParaRPr lang="en-US" sz="1600" kern="1200"/>
        </a:p>
      </dsp:txBody>
      <dsp:txXfrm>
        <a:off x="500584" y="3250866"/>
        <a:ext cx="4657202" cy="4334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7BDAF-3A16-4C66-AB82-61C24AC3209A}">
      <dsp:nvSpPr>
        <dsp:cNvPr id="0" name=""/>
        <dsp:cNvSpPr/>
      </dsp:nvSpPr>
      <dsp:spPr>
        <a:xfrm>
          <a:off x="0" y="2878"/>
          <a:ext cx="5157787" cy="6131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3DB7D1-7F53-46F1-9137-159CDF37B8E4}">
      <dsp:nvSpPr>
        <dsp:cNvPr id="0" name=""/>
        <dsp:cNvSpPr/>
      </dsp:nvSpPr>
      <dsp:spPr>
        <a:xfrm>
          <a:off x="185474" y="140834"/>
          <a:ext cx="337226" cy="3372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61379E-1BBD-4060-85B3-3E8CA9EAE523}">
      <dsp:nvSpPr>
        <dsp:cNvPr id="0" name=""/>
        <dsp:cNvSpPr/>
      </dsp:nvSpPr>
      <dsp:spPr>
        <a:xfrm>
          <a:off x="708174" y="2878"/>
          <a:ext cx="4449612" cy="613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0" tIns="64890" rIns="64890" bIns="648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Improved psychological well being </a:t>
          </a:r>
          <a:endParaRPr lang="en-US" sz="1500" kern="1200"/>
        </a:p>
      </dsp:txBody>
      <dsp:txXfrm>
        <a:off x="708174" y="2878"/>
        <a:ext cx="4449612" cy="613138"/>
      </dsp:txXfrm>
    </dsp:sp>
    <dsp:sp modelId="{81D7914D-5AFC-40A3-AD85-943EEE74F5D6}">
      <dsp:nvSpPr>
        <dsp:cNvPr id="0" name=""/>
        <dsp:cNvSpPr/>
      </dsp:nvSpPr>
      <dsp:spPr>
        <a:xfrm>
          <a:off x="0" y="769301"/>
          <a:ext cx="5157787" cy="6131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914E1F-F2F2-4C29-B48D-4A425B6DE1D0}">
      <dsp:nvSpPr>
        <dsp:cNvPr id="0" name=""/>
        <dsp:cNvSpPr/>
      </dsp:nvSpPr>
      <dsp:spPr>
        <a:xfrm>
          <a:off x="185474" y="907257"/>
          <a:ext cx="337226" cy="3372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F7346-EAD6-49AB-8633-AAB8A23CFB0E}">
      <dsp:nvSpPr>
        <dsp:cNvPr id="0" name=""/>
        <dsp:cNvSpPr/>
      </dsp:nvSpPr>
      <dsp:spPr>
        <a:xfrm>
          <a:off x="708174" y="769301"/>
          <a:ext cx="4449612" cy="613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0" tIns="64890" rIns="64890" bIns="648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Improved mood</a:t>
          </a:r>
        </a:p>
      </dsp:txBody>
      <dsp:txXfrm>
        <a:off x="708174" y="769301"/>
        <a:ext cx="4449612" cy="613138"/>
      </dsp:txXfrm>
    </dsp:sp>
    <dsp:sp modelId="{4FB56774-5408-4F6D-BBAD-DF58B2CF294D}">
      <dsp:nvSpPr>
        <dsp:cNvPr id="0" name=""/>
        <dsp:cNvSpPr/>
      </dsp:nvSpPr>
      <dsp:spPr>
        <a:xfrm>
          <a:off x="0" y="1535724"/>
          <a:ext cx="5157787" cy="6131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EA9A6-08FA-48F7-BFBF-12CC507BC59A}">
      <dsp:nvSpPr>
        <dsp:cNvPr id="0" name=""/>
        <dsp:cNvSpPr/>
      </dsp:nvSpPr>
      <dsp:spPr>
        <a:xfrm>
          <a:off x="185474" y="1673680"/>
          <a:ext cx="337226" cy="3372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22DC80-C215-486F-9072-2EA41847EBED}">
      <dsp:nvSpPr>
        <dsp:cNvPr id="0" name=""/>
        <dsp:cNvSpPr/>
      </dsp:nvSpPr>
      <dsp:spPr>
        <a:xfrm>
          <a:off x="708174" y="1535724"/>
          <a:ext cx="4449612" cy="613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0" tIns="64890" rIns="64890" bIns="648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Increased restorative effects </a:t>
          </a:r>
          <a:endParaRPr lang="en-US" sz="1500" kern="1200"/>
        </a:p>
      </dsp:txBody>
      <dsp:txXfrm>
        <a:off x="708174" y="1535724"/>
        <a:ext cx="4449612" cy="613138"/>
      </dsp:txXfrm>
    </dsp:sp>
    <dsp:sp modelId="{2B5AF8F9-DE86-42B6-A665-18892582AD66}">
      <dsp:nvSpPr>
        <dsp:cNvPr id="0" name=""/>
        <dsp:cNvSpPr/>
      </dsp:nvSpPr>
      <dsp:spPr>
        <a:xfrm>
          <a:off x="0" y="2302147"/>
          <a:ext cx="5157787" cy="6131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A4B8B-F177-4FF3-873B-618BF447EBFA}">
      <dsp:nvSpPr>
        <dsp:cNvPr id="0" name=""/>
        <dsp:cNvSpPr/>
      </dsp:nvSpPr>
      <dsp:spPr>
        <a:xfrm>
          <a:off x="185474" y="2440104"/>
          <a:ext cx="337226" cy="3372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DBCD39-3A15-486D-A8BE-01D8B507CD23}">
      <dsp:nvSpPr>
        <dsp:cNvPr id="0" name=""/>
        <dsp:cNvSpPr/>
      </dsp:nvSpPr>
      <dsp:spPr>
        <a:xfrm>
          <a:off x="708174" y="2302147"/>
          <a:ext cx="4449612" cy="613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0" tIns="64890" rIns="64890" bIns="648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Reduced anxiety, fatigue; enhanced cognitive function </a:t>
          </a:r>
          <a:endParaRPr lang="en-US" sz="1500" kern="1200"/>
        </a:p>
      </dsp:txBody>
      <dsp:txXfrm>
        <a:off x="708174" y="2302147"/>
        <a:ext cx="4449612" cy="613138"/>
      </dsp:txXfrm>
    </dsp:sp>
    <dsp:sp modelId="{357169B2-4BBC-49B9-BEC5-A9F22B7F86F2}">
      <dsp:nvSpPr>
        <dsp:cNvPr id="0" name=""/>
        <dsp:cNvSpPr/>
      </dsp:nvSpPr>
      <dsp:spPr>
        <a:xfrm>
          <a:off x="0" y="3068570"/>
          <a:ext cx="5157787" cy="61313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82804D-FDB8-4C14-9A94-3974023B1534}">
      <dsp:nvSpPr>
        <dsp:cNvPr id="0" name=""/>
        <dsp:cNvSpPr/>
      </dsp:nvSpPr>
      <dsp:spPr>
        <a:xfrm>
          <a:off x="185474" y="3206527"/>
          <a:ext cx="337226" cy="3372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0B159-9DF2-4F39-9052-9525F3116C85}">
      <dsp:nvSpPr>
        <dsp:cNvPr id="0" name=""/>
        <dsp:cNvSpPr/>
      </dsp:nvSpPr>
      <dsp:spPr>
        <a:xfrm>
          <a:off x="708174" y="3068570"/>
          <a:ext cx="4449612" cy="613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890" tIns="64890" rIns="64890" bIns="6489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All the above improve help to increase physical symptoms</a:t>
          </a:r>
          <a:endParaRPr lang="en-US" sz="1500" kern="1200"/>
        </a:p>
      </dsp:txBody>
      <dsp:txXfrm>
        <a:off x="708174" y="3068570"/>
        <a:ext cx="4449612" cy="613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3757B0-BFA5-0C41-9B2D-2001B241D742}">
      <dsp:nvSpPr>
        <dsp:cNvPr id="0" name=""/>
        <dsp:cNvSpPr/>
      </dsp:nvSpPr>
      <dsp:spPr>
        <a:xfrm>
          <a:off x="0" y="0"/>
          <a:ext cx="9004092" cy="10240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Greenspaces with higher biodiversity shown to be related to better well-being compared to greenspaces low in biodiversity (</a:t>
          </a: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Marselle </a:t>
          </a:r>
          <a:r>
            <a:rPr lang="en-GB" sz="1600" i="1" kern="1200">
              <a:latin typeface="Arial" panose="020B0604020202020204" pitchFamily="34" charset="0"/>
              <a:cs typeface="Arial" panose="020B0604020202020204" pitchFamily="34" charset="0"/>
            </a:rPr>
            <a:t>et al., </a:t>
          </a: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2018; </a:t>
          </a:r>
          <a:r>
            <a:rPr lang="en-US" sz="1600" kern="1200" err="1">
              <a:latin typeface="Arial" panose="020B0604020202020204" pitchFamily="34" charset="0"/>
              <a:cs typeface="Arial" panose="020B0604020202020204" pitchFamily="34" charset="0"/>
            </a:rPr>
            <a:t>Houlden</a:t>
          </a: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 et al., 2021</a:t>
          </a: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)</a:t>
          </a:r>
          <a:endParaRPr lang="en-US" sz="16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993" y="29993"/>
        <a:ext cx="7812549" cy="964046"/>
      </dsp:txXfrm>
    </dsp:sp>
    <dsp:sp modelId="{FADB4C13-A750-FB45-A9ED-570F00D62C53}">
      <dsp:nvSpPr>
        <dsp:cNvPr id="0" name=""/>
        <dsp:cNvSpPr/>
      </dsp:nvSpPr>
      <dsp:spPr>
        <a:xfrm>
          <a:off x="754092" y="1210220"/>
          <a:ext cx="9004092" cy="1024032"/>
        </a:xfrm>
        <a:prstGeom prst="roundRect">
          <a:avLst>
            <a:gd name="adj" fmla="val 10000"/>
          </a:avLst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>
              <a:latin typeface="Arial" panose="020B0604020202020204" pitchFamily="34" charset="0"/>
              <a:cs typeface="Arial" panose="020B0604020202020204" pitchFamily="34" charset="0"/>
            </a:rPr>
            <a:t>Species richness – the </a:t>
          </a: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number of different species present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kern="1200"/>
            <a:t>Aerts </a:t>
          </a:r>
          <a:r>
            <a:rPr lang="en-GB" sz="1100" b="0" i="1" kern="1200"/>
            <a:t>et al. </a:t>
          </a:r>
          <a:r>
            <a:rPr lang="en-GB" sz="1100" b="0" kern="1200"/>
            <a:t>(2018) found 24 significantly positive associations between </a:t>
          </a:r>
          <a:r>
            <a:rPr lang="en-US" sz="1100" b="0" kern="1200"/>
            <a:t>biodiversity indicators and human health.</a:t>
          </a:r>
          <a:endParaRPr lang="en-US" sz="1100" kern="1200"/>
        </a:p>
      </dsp:txBody>
      <dsp:txXfrm>
        <a:off x="784085" y="1240213"/>
        <a:ext cx="7524392" cy="964046"/>
      </dsp:txXfrm>
    </dsp:sp>
    <dsp:sp modelId="{2A66B8FF-29A5-B340-BB24-56189223F92E}">
      <dsp:nvSpPr>
        <dsp:cNvPr id="0" name=""/>
        <dsp:cNvSpPr/>
      </dsp:nvSpPr>
      <dsp:spPr>
        <a:xfrm>
          <a:off x="1496930" y="2420440"/>
          <a:ext cx="9004092" cy="1024032"/>
        </a:xfrm>
        <a:prstGeom prst="roundRect">
          <a:avLst>
            <a:gd name="adj" fmla="val 10000"/>
          </a:avLst>
        </a:prstGeom>
        <a:solidFill>
          <a:schemeClr val="accent2">
            <a:hueOff val="4295742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>
              <a:latin typeface="Arial" panose="020B0604020202020204" pitchFamily="34" charset="0"/>
              <a:cs typeface="Arial" panose="020B0604020202020204" pitchFamily="34" charset="0"/>
            </a:rPr>
            <a:t>Species abundance – </a:t>
          </a:r>
          <a:r>
            <a:rPr lang="en-US" sz="1600" kern="1200">
              <a:latin typeface="Arial" panose="020B0604020202020204" pitchFamily="34" charset="0"/>
              <a:cs typeface="Arial" panose="020B0604020202020204" pitchFamily="34" charset="0"/>
            </a:rPr>
            <a:t>the number of individual organisms in a taxonomic group present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b="0" kern="1200"/>
            <a:t>Cox </a:t>
          </a:r>
          <a:r>
            <a:rPr lang="en-GB" sz="1100" i="1" kern="1200"/>
            <a:t>et al. </a:t>
          </a:r>
          <a:r>
            <a:rPr lang="en-GB" sz="1100" i="0" kern="1200"/>
            <a:t>(</a:t>
          </a:r>
          <a:r>
            <a:rPr lang="en-GB" sz="1100" kern="1200"/>
            <a:t>2017) found higher bird abundances </a:t>
          </a:r>
          <a:r>
            <a:rPr lang="en-US" sz="1100" kern="1200"/>
            <a:t>were associated with less depression, anxiety and stress in England.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Marselle </a:t>
          </a:r>
          <a:r>
            <a:rPr lang="en-GB" sz="1100" i="1" kern="1200"/>
            <a:t>et al. (</a:t>
          </a:r>
          <a:r>
            <a:rPr lang="en-GB" sz="1100" kern="1200"/>
            <a:t>2016) </a:t>
          </a:r>
          <a:r>
            <a:rPr lang="en-US" sz="1100" kern="1200"/>
            <a:t>found that abundance of street trees, significantly reduced the risk of antidepressant prescriptions for individuals with low socio-economic status in the city of Leipzig. </a:t>
          </a:r>
        </a:p>
      </dsp:txBody>
      <dsp:txXfrm>
        <a:off x="1526923" y="2450433"/>
        <a:ext cx="7535647" cy="964046"/>
      </dsp:txXfrm>
    </dsp:sp>
    <dsp:sp modelId="{FEEAB236-2284-274D-B514-9A0C77618EC0}">
      <dsp:nvSpPr>
        <dsp:cNvPr id="0" name=""/>
        <dsp:cNvSpPr/>
      </dsp:nvSpPr>
      <dsp:spPr>
        <a:xfrm>
          <a:off x="2251022" y="3630661"/>
          <a:ext cx="9004092" cy="1024032"/>
        </a:xfrm>
        <a:prstGeom prst="roundRect">
          <a:avLst>
            <a:gd name="adj" fmla="val 10000"/>
          </a:avLst>
        </a:prstGeom>
        <a:solidFill>
          <a:schemeClr val="accent2">
            <a:hueOff val="6443612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>
              <a:latin typeface="Arial" panose="020B0604020202020204" pitchFamily="34" charset="0"/>
              <a:cs typeface="Arial" panose="020B0604020202020204" pitchFamily="34" charset="0"/>
            </a:rPr>
            <a:t>Managed areas</a:t>
          </a:r>
          <a:endParaRPr lang="en-US" sz="1900" kern="1200"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/>
            <a:t>Hussain </a:t>
          </a:r>
          <a:r>
            <a:rPr lang="en-GB" sz="1500" i="1" kern="1200"/>
            <a:t>et al. </a:t>
          </a:r>
          <a:r>
            <a:rPr lang="en-GB" sz="1500" i="0" kern="1200"/>
            <a:t>(</a:t>
          </a:r>
          <a:r>
            <a:rPr lang="en-GB" sz="1500" kern="1200"/>
            <a:t>2018) found managed meadows, with higher species richness and abundance, had more positive human health associations than the abandoned meadows.</a:t>
          </a:r>
          <a:endParaRPr lang="en-US" sz="1500" kern="1200"/>
        </a:p>
      </dsp:txBody>
      <dsp:txXfrm>
        <a:off x="2281015" y="3660654"/>
        <a:ext cx="7524392" cy="964046"/>
      </dsp:txXfrm>
    </dsp:sp>
    <dsp:sp modelId="{016D7A9D-CF5E-0E40-A53C-E21CDE61150D}">
      <dsp:nvSpPr>
        <dsp:cNvPr id="0" name=""/>
        <dsp:cNvSpPr/>
      </dsp:nvSpPr>
      <dsp:spPr>
        <a:xfrm>
          <a:off x="8338470" y="784315"/>
          <a:ext cx="665621" cy="665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488235" y="784315"/>
        <a:ext cx="366091" cy="500880"/>
      </dsp:txXfrm>
    </dsp:sp>
    <dsp:sp modelId="{406A0288-6A9C-2347-96EB-44D87BDD1187}">
      <dsp:nvSpPr>
        <dsp:cNvPr id="0" name=""/>
        <dsp:cNvSpPr/>
      </dsp:nvSpPr>
      <dsp:spPr>
        <a:xfrm>
          <a:off x="9092563" y="1994536"/>
          <a:ext cx="665621" cy="665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3367362"/>
            <a:satOff val="-31116"/>
            <a:lumOff val="-350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367362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242328" y="1994536"/>
        <a:ext cx="366091" cy="500880"/>
      </dsp:txXfrm>
    </dsp:sp>
    <dsp:sp modelId="{9EE7E143-E1EA-8645-BBCA-78CF8080D60C}">
      <dsp:nvSpPr>
        <dsp:cNvPr id="0" name=""/>
        <dsp:cNvSpPr/>
      </dsp:nvSpPr>
      <dsp:spPr>
        <a:xfrm>
          <a:off x="9835401" y="3204756"/>
          <a:ext cx="665621" cy="66562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24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24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985166" y="3204756"/>
        <a:ext cx="366091" cy="500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83718E-4642-49FE-A4AA-B5E78B80BE61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82525-5B1E-4C41-8500-7BCD4ED0E399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6A215-2790-4A04-AE69-B703816920AA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Higher quality walkway data</a:t>
          </a:r>
        </a:p>
      </dsp:txBody>
      <dsp:txXfrm>
        <a:off x="836323" y="3399"/>
        <a:ext cx="9679276" cy="724089"/>
      </dsp:txXfrm>
    </dsp:sp>
    <dsp:sp modelId="{4F3A4119-933D-4DBB-8A29-FFC4C94B867C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A38D6-FD2E-430E-9D6F-B28C058E2B58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F53A7-6560-4EA2-8C7E-CA98C618ED4F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Focus on lower-level output areas, MSOAs are large and can mask variations between </a:t>
          </a:r>
          <a:r>
            <a:rPr lang="en-US" sz="1800" kern="1200" err="1">
              <a:latin typeface="Arial" panose="020B0604020202020204" pitchFamily="34" charset="0"/>
              <a:cs typeface="Arial" panose="020B0604020202020204" pitchFamily="34" charset="0"/>
            </a:rPr>
            <a:t>neighbourhoods</a:t>
          </a:r>
          <a:endParaRPr lang="en-US" sz="18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36323" y="908511"/>
        <a:ext cx="9679276" cy="724089"/>
      </dsp:txXfrm>
    </dsp:sp>
    <dsp:sp modelId="{B343A7D5-9675-4EDC-8C2A-568905688A9D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C3FCD-8DCE-4B8A-8708-39DB4A673B8A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931163-3170-4836-9D56-FB4814451CAD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Accessibility analysis does not consider the size, quality, etc., of the greenspaces</a:t>
          </a:r>
        </a:p>
      </dsp:txBody>
      <dsp:txXfrm>
        <a:off x="836323" y="1813624"/>
        <a:ext cx="9679276" cy="724089"/>
      </dsp:txXfrm>
    </dsp:sp>
    <dsp:sp modelId="{DE12964C-8919-486A-96DC-07EEB8DB4BE0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2652B5-BA80-4A8D-8842-EB4D14E15C91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4348B-CE3B-4E31-9459-559170890B26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The</a:t>
          </a:r>
          <a:r>
            <a:rPr lang="zh-CN" sz="18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size</a:t>
          </a:r>
          <a:r>
            <a:rPr lang="zh-CN" sz="18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of</a:t>
          </a:r>
          <a:r>
            <a:rPr lang="zh-CN" sz="1800" kern="120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800" kern="1200">
              <a:latin typeface="Arial" panose="020B0604020202020204" pitchFamily="34" charset="0"/>
              <a:cs typeface="Arial" panose="020B0604020202020204" pitchFamily="34" charset="0"/>
            </a:rPr>
            <a:t>combined data grid may overlook some subtle community differences</a:t>
          </a:r>
        </a:p>
      </dsp:txBody>
      <dsp:txXfrm>
        <a:off x="836323" y="2718736"/>
        <a:ext cx="9679276" cy="724089"/>
      </dsp:txXfrm>
    </dsp:sp>
    <dsp:sp modelId="{983A3CA2-8D88-5544-BC11-04598B9D2C71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57A70-5C83-D342-93E9-B6E5CDBF9D58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02DA7C-84E5-C74C-A957-019AB5965A74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u="none" kern="1200"/>
            <a:t>While initial funding for pocket parks may be available, long-term upkeep (e.g., cleaning, plant maintenance, security) requires ongoing investment</a:t>
          </a:r>
          <a:endParaRPr lang="en-GB" sz="1800" b="0" kern="1200"/>
        </a:p>
      </dsp:txBody>
      <dsp:txXfrm>
        <a:off x="836323" y="3623848"/>
        <a:ext cx="9679276" cy="7240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FAFCF-07A8-8746-81D5-4BBCD26D2E45}">
      <dsp:nvSpPr>
        <dsp:cNvPr id="0" name=""/>
        <dsp:cNvSpPr/>
      </dsp:nvSpPr>
      <dsp:spPr>
        <a:xfrm>
          <a:off x="2653" y="1200946"/>
          <a:ext cx="2144123" cy="13543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Arial" panose="020B0604020202020204" pitchFamily="34" charset="0"/>
              <a:cs typeface="Arial" panose="020B0604020202020204" pitchFamily="34" charset="0"/>
            </a:rPr>
            <a:t>Regression modelling to understand the relationship between wellbeing and access to greenspace</a:t>
          </a:r>
          <a:endParaRPr lang="en-US" sz="1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2320" y="1240613"/>
        <a:ext cx="2064789" cy="1274984"/>
      </dsp:txXfrm>
    </dsp:sp>
    <dsp:sp modelId="{215FE83F-2FF7-4C4D-BF30-14F70D4E1DB4}">
      <dsp:nvSpPr>
        <dsp:cNvPr id="0" name=""/>
        <dsp:cNvSpPr/>
      </dsp:nvSpPr>
      <dsp:spPr>
        <a:xfrm>
          <a:off x="217066" y="2555265"/>
          <a:ext cx="214412" cy="632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2693"/>
              </a:lnTo>
              <a:lnTo>
                <a:pt x="214412" y="6326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2FF28-645C-3C42-8324-E24AD107ABAE}">
      <dsp:nvSpPr>
        <dsp:cNvPr id="0" name=""/>
        <dsp:cNvSpPr/>
      </dsp:nvSpPr>
      <dsp:spPr>
        <a:xfrm>
          <a:off x="431478" y="2766163"/>
          <a:ext cx="1349746" cy="843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" panose="020B0604020202020204" pitchFamily="34" charset="0"/>
              <a:cs typeface="Arial" panose="020B0604020202020204" pitchFamily="34" charset="0"/>
            </a:rPr>
            <a:t>Could include socioeconomic factors, health indicators, etc.</a:t>
          </a:r>
          <a:endParaRPr lang="en-US" sz="1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56186" y="2790871"/>
        <a:ext cx="1300330" cy="794175"/>
      </dsp:txXfrm>
    </dsp:sp>
    <dsp:sp modelId="{EBB9E765-074F-D140-B298-3012565BE47A}">
      <dsp:nvSpPr>
        <dsp:cNvPr id="0" name=""/>
        <dsp:cNvSpPr/>
      </dsp:nvSpPr>
      <dsp:spPr>
        <a:xfrm>
          <a:off x="2568572" y="1200946"/>
          <a:ext cx="1983199" cy="1373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>
              <a:latin typeface="Arial" panose="020B0604020202020204" pitchFamily="34" charset="0"/>
              <a:cs typeface="Arial" panose="020B0604020202020204" pitchFamily="34" charset="0"/>
            </a:rPr>
            <a:t>Compare access to public vs. private greenspace</a:t>
          </a:r>
          <a:endParaRPr lang="en-US" sz="20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08795" y="1241169"/>
        <a:ext cx="1902753" cy="1292862"/>
      </dsp:txXfrm>
    </dsp:sp>
    <dsp:sp modelId="{30B87741-6548-844B-AF9F-BA5DC97F1804}">
      <dsp:nvSpPr>
        <dsp:cNvPr id="0" name=""/>
        <dsp:cNvSpPr/>
      </dsp:nvSpPr>
      <dsp:spPr>
        <a:xfrm>
          <a:off x="4973568" y="1200946"/>
          <a:ext cx="2030457" cy="13471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Examine public transportation routes from designated sites to populated areas and clustered demographic areas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13025" y="1240403"/>
        <a:ext cx="1951543" cy="1268259"/>
      </dsp:txXfrm>
    </dsp:sp>
    <dsp:sp modelId="{ACA47130-4641-7E4D-AA27-230128F460C7}">
      <dsp:nvSpPr>
        <dsp:cNvPr id="0" name=""/>
        <dsp:cNvSpPr/>
      </dsp:nvSpPr>
      <dsp:spPr>
        <a:xfrm>
          <a:off x="5176613" y="2548120"/>
          <a:ext cx="203045" cy="6326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2693"/>
              </a:lnTo>
              <a:lnTo>
                <a:pt x="203045" y="632693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DEE7E-F38B-D24F-8BD4-8C7B43EE316A}">
      <dsp:nvSpPr>
        <dsp:cNvPr id="0" name=""/>
        <dsp:cNvSpPr/>
      </dsp:nvSpPr>
      <dsp:spPr>
        <a:xfrm>
          <a:off x="5379659" y="2759018"/>
          <a:ext cx="1349746" cy="8435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13970" rIns="20955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>
              <a:latin typeface="Arial" panose="020B0604020202020204" pitchFamily="34" charset="0"/>
              <a:cs typeface="Arial" panose="020B0604020202020204" pitchFamily="34" charset="0"/>
            </a:rPr>
            <a:t>Identify gaps in transit options and how this impacts greenspace accessibility</a:t>
          </a:r>
          <a:endParaRPr lang="en-US" sz="11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04367" y="2783726"/>
        <a:ext cx="1300330" cy="794175"/>
      </dsp:txXfrm>
    </dsp:sp>
    <dsp:sp modelId="{E3C35F73-3869-A141-816B-60DEE5040318}">
      <dsp:nvSpPr>
        <dsp:cNvPr id="0" name=""/>
        <dsp:cNvSpPr/>
      </dsp:nvSpPr>
      <dsp:spPr>
        <a:xfrm>
          <a:off x="7425821" y="1200946"/>
          <a:ext cx="2024704" cy="134587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Use mobility data to understand actual greenspace usage</a:t>
          </a:r>
          <a:endParaRPr lang="en-US" sz="1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65240" y="1240365"/>
        <a:ext cx="1945866" cy="1267036"/>
      </dsp:txXfrm>
    </dsp:sp>
    <dsp:sp modelId="{E8560A8E-D028-4441-AB92-F5B39D478CBE}">
      <dsp:nvSpPr>
        <dsp:cNvPr id="0" name=""/>
        <dsp:cNvSpPr/>
      </dsp:nvSpPr>
      <dsp:spPr>
        <a:xfrm>
          <a:off x="9872321" y="1200946"/>
          <a:ext cx="1818260" cy="1324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>
              <a:latin typeface="Arial" panose="020B0604020202020204" pitchFamily="34" charset="0"/>
              <a:cs typeface="Arial" panose="020B0604020202020204" pitchFamily="34" charset="0"/>
            </a:rPr>
            <a:t>Focus on analysis of specific demographics in need of greenspace access</a:t>
          </a:r>
        </a:p>
      </dsp:txBody>
      <dsp:txXfrm>
        <a:off x="9911124" y="1239749"/>
        <a:ext cx="1740654" cy="1247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8A8C8-BC84-4FDD-9431-79890AE62BE8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D05A2-3AAC-461F-A373-CA6F9A50FD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450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1460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754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/>
              <a:t>Retired Professionals:</a:t>
            </a:r>
            <a:r>
              <a:rPr lang="zh-CN" altLang="en-US" b="0"/>
              <a:t> </a:t>
            </a:r>
            <a:endParaRPr lang="en-US" altLang="zh-CN" b="0"/>
          </a:p>
          <a:p>
            <a:r>
              <a:rPr lang="en-US" altLang="zh-CN" b="0"/>
              <a:t>Retired, highly educated professionals with stable income and high quality of life demands.</a:t>
            </a:r>
          </a:p>
          <a:p>
            <a:endParaRPr lang="en-US" altLang="zh-CN" b="0"/>
          </a:p>
          <a:p>
            <a:r>
              <a:rPr lang="en-US" altLang="zh-CN" b="0"/>
              <a:t>Suburbanites and Peri-Urbanites: </a:t>
            </a:r>
          </a:p>
          <a:p>
            <a:r>
              <a:rPr lang="en-US" altLang="zh-CN" b="0"/>
              <a:t>Residents in suburban/peri-urban areas who value larger living spaces and a good environment.</a:t>
            </a:r>
          </a:p>
          <a:p>
            <a:endParaRPr lang="en-US" altLang="zh-CN" b="0"/>
          </a:p>
          <a:p>
            <a:r>
              <a:rPr lang="en-US" altLang="zh-CN" b="0"/>
              <a:t>Multicultural and Educated Urbanites:</a:t>
            </a:r>
            <a:r>
              <a:rPr lang="zh-CN" altLang="en-US" b="0"/>
              <a:t> </a:t>
            </a:r>
            <a:endParaRPr lang="en-US" altLang="zh-CN" b="0"/>
          </a:p>
          <a:p>
            <a:r>
              <a:rPr lang="en-US" altLang="zh-CN" b="0"/>
              <a:t>Diverse, well-educated urban dwellers with strong cultural awareness and higher consumption power.</a:t>
            </a:r>
          </a:p>
          <a:p>
            <a:endParaRPr lang="en-US" altLang="zh-CN" b="0"/>
          </a:p>
          <a:p>
            <a:r>
              <a:rPr lang="en-US" altLang="zh-CN" b="0"/>
              <a:t>Low-Skilled Migrant and Student Communities: </a:t>
            </a:r>
          </a:p>
          <a:p>
            <a:r>
              <a:rPr lang="en-US" altLang="zh-CN" b="0"/>
              <a:t>Low-skilled migrants and students with limited income and a high need for basic public services.</a:t>
            </a:r>
          </a:p>
          <a:p>
            <a:endParaRPr lang="en-US" altLang="zh-CN" b="0"/>
          </a:p>
          <a:p>
            <a:r>
              <a:rPr lang="en-US" altLang="zh-CN" b="0"/>
              <a:t>Ethnically Diverse Suburban Professionals: </a:t>
            </a:r>
          </a:p>
          <a:p>
            <a:r>
              <a:rPr lang="en-US" altLang="zh-CN" b="0"/>
              <a:t>High-income suburban professionals from diverse ethnic backgrounds with unique cultural needs.</a:t>
            </a:r>
          </a:p>
          <a:p>
            <a:endParaRPr lang="en-US" altLang="zh-CN" b="0"/>
          </a:p>
          <a:p>
            <a:r>
              <a:rPr lang="en-US" altLang="zh-CN" b="0"/>
              <a:t>Baseline UK: </a:t>
            </a:r>
          </a:p>
          <a:p>
            <a:r>
              <a:rPr lang="en-US" altLang="zh-CN" b="0"/>
              <a:t>Typical middle-class UK families representing standard living conditions and balanced public service needs.</a:t>
            </a:r>
          </a:p>
          <a:p>
            <a:endParaRPr lang="en-US" altLang="zh-CN" b="0"/>
          </a:p>
          <a:p>
            <a:r>
              <a:rPr lang="en-US" altLang="zh-CN" b="0"/>
              <a:t>Semi- and Un-Skilled Workforce: </a:t>
            </a:r>
          </a:p>
          <a:p>
            <a:r>
              <a:rPr lang="en-US" altLang="zh-CN" b="0"/>
              <a:t>Workers with lower skills and income facing high physical demands and limited resource access.</a:t>
            </a:r>
          </a:p>
          <a:p>
            <a:endParaRPr lang="en-US" altLang="zh-CN" b="0"/>
          </a:p>
          <a:p>
            <a:r>
              <a:rPr lang="en-US" altLang="zh-CN" b="0"/>
              <a:t>Legacy Communities: </a:t>
            </a:r>
          </a:p>
          <a:p>
            <a:r>
              <a:rPr lang="en-US" altLang="zh-CN" b="0"/>
              <a:t>Long-established communities with deep cultural roots but potentially outdated infrastructure.</a:t>
            </a:r>
            <a:endParaRPr lang="zh-CN" altLang="en-US" b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2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5183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270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89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Green spaces in the UK are estimated to save the NHS between £100 million and £111 million per year. </a:t>
            </a:r>
            <a:endParaRPr lang="en-GB" sz="1600" b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904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Aerts, R., </a:t>
            </a:r>
            <a:r>
              <a:rPr lang="en-GB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Honnay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O. and Van Nieuwenhuyse, A., 2018. Biodiversity and human health: mechanisms and evidence of the positive health effects of diversity in nature and green spaces. </a:t>
            </a:r>
            <a:r>
              <a:rPr lang="en-GB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British medical bulletin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 </a:t>
            </a:r>
            <a:r>
              <a:rPr lang="en-GB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127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(1), pp.5-22.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Cox, D.T., Shanahan, D.F., Hudson, H.L., Fuller, R.A., Anderson, K., Hancock, S. and Gaston, K.J., 2017. Doses of nearby nature simultaneously associated with multiple health benefits. </a:t>
            </a:r>
            <a:r>
              <a:rPr lang="en-GB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International journal of environmental research and public health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 </a:t>
            </a:r>
            <a:r>
              <a:rPr lang="en-GB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14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(2), p.172.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Marselle, M.R., Irvine, K.N., Lorenzo-Arribas, A. and </a:t>
            </a:r>
            <a:r>
              <a:rPr lang="en-GB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Warber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S.L., 2016. Does perceived </a:t>
            </a:r>
            <a:r>
              <a:rPr lang="en-GB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restorativeness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mediate the effects of perceived biodiversity and perceived naturalness on emotional well-being following group walks in nature?. </a:t>
            </a:r>
            <a:r>
              <a:rPr lang="en-GB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Journal of Environmental Psychology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 </a:t>
            </a:r>
            <a:r>
              <a:rPr lang="en-GB" sz="1800" i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46</a:t>
            </a:r>
            <a:r>
              <a:rPr lang="en-GB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pp.217-232.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578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Examined location and proportions of public/designated green spaces per MSOA</a:t>
            </a:r>
          </a:p>
          <a:p>
            <a:endParaRPr lang="en-GB" altLang="zh-CN"/>
          </a:p>
          <a:p>
            <a:r>
              <a:rPr lang="en-GB" altLang="zh-CN"/>
              <a:t>Created 15-minute walking buffers around designated green spaces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35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Collated Designated Areas Sources: </a:t>
            </a:r>
          </a:p>
          <a:p>
            <a:r>
              <a:rPr lang="en-GB"/>
              <a:t>Ancient Woodland - https://naturalengland-defra.opendata.arcgis.com/datasets/a14064ca50e242c4a92d020764a6d9df_0/explore?location=52.793984%2C-2.004678%2C6.71</a:t>
            </a:r>
          </a:p>
          <a:p>
            <a:r>
              <a:rPr lang="en-GB"/>
              <a:t>LNR - https://naturalengland-defra.opendata.arcgis.com/datasets/b1d690ac6dd54c15bdd2d341b686ecd7_0/explore?location=53.706152%2C-1.692937%2C8.75 </a:t>
            </a:r>
          </a:p>
          <a:p>
            <a:r>
              <a:rPr lang="en-GB"/>
              <a:t>SPA - https://naturalengland-defra.opendata.arcgis.com/datasets/e6ee43be14554663b0a80bb42aa4e671_0/explore?location=52.691841%2C-2.229306%2C6.68</a:t>
            </a:r>
          </a:p>
          <a:p>
            <a:r>
              <a:rPr lang="en-GB"/>
              <a:t>SSSI - https://naturalengland-defra.opendata.arcgis.com/datasets/f10cbb4425154bfda349ccf493487a80_0/explore?location=53.695421%2C-1.323068%2C9.84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177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451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Walking – lack in city </a:t>
            </a:r>
            <a:r>
              <a:rPr lang="en-US" altLang="zh-CN" err="1"/>
              <a:t>centre</a:t>
            </a:r>
            <a:endParaRPr lang="en-US" altLang="zh-CN"/>
          </a:p>
          <a:p>
            <a:r>
              <a:rPr lang="en-US" altLang="zh-CN"/>
              <a:t>Both – lack in north and east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585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Ancient Woodlands </a:t>
            </a:r>
          </a:p>
          <a:p>
            <a:r>
              <a:rPr lang="en-US"/>
              <a:t>AONB – Areas of outstanding beauty</a:t>
            </a:r>
          </a:p>
          <a:p>
            <a:r>
              <a:rPr lang="en-US"/>
              <a:t>LNR – Local nature reserves </a:t>
            </a:r>
          </a:p>
          <a:p>
            <a:r>
              <a:rPr lang="en-US"/>
              <a:t>RAMSAR - Wetlands of international importance </a:t>
            </a:r>
          </a:p>
          <a:p>
            <a:r>
              <a:rPr lang="en-US"/>
              <a:t>SAC – Special areas of conservation </a:t>
            </a:r>
          </a:p>
          <a:p>
            <a:r>
              <a:rPr lang="en-US"/>
              <a:t>SPA – Special protected areas</a:t>
            </a:r>
          </a:p>
          <a:p>
            <a:r>
              <a:rPr lang="en-US"/>
              <a:t>SSSI – Special sites of scientific interest 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513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D05A2-3AAC-461F-A373-CA6F9A50FDF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051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E7D-2093-D5A9-404F-4A5F1E1F2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9BB4CB-854A-2D33-1581-428D77725D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6E7D95-79B7-09C5-767A-4644BD569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1C01A-8DA3-1B46-E62F-4A542578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DC6DA-A03F-C379-84FC-A0DD0200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905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6ACDA-3CAC-003F-05EE-F3894C70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82A59-DC95-D9D4-7FA4-E0A041495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9A5D5-0AB0-734F-FE64-AF5D2AE42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39B48-0A3A-E2F9-F1E1-2431C5638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0951F-4D38-EFF3-4F99-2C7219DAB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477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6A396A-F4C5-383C-A4CB-66CF02186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955CDC-B70D-696B-EAD5-3749106C18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18D7F-2AB2-CCD5-EFC5-68DD237DE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051D2-EC05-A65D-141F-1D420F84A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74C30-E272-5C63-ACE5-D6E36CE67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14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0749-3C1F-FD75-D25C-5424AF176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E4B77-DE0E-E6B5-BD10-2E3AA0F4B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CD853-196D-6C47-8499-37A2C56F0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5EB1C-3747-DBEB-6813-8C098987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841B4-C476-3AFF-F506-64890232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974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AFB1-1A73-3F05-3C63-0BC8D34AD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11355-F06B-B06F-57CC-93FF4D9B3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19E7B-7C2F-5E16-4786-A69715522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8528-6EAF-9363-80AE-05E45590D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FDEF9-8A56-E871-707F-55DE7E9C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6055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C93EA-39B2-76C7-CFAC-CAE0F26FE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A2782-75AC-2B9A-8072-DD9394460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7C4B2-7741-C758-A29F-C30085B8C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4139B-3959-F5A0-8731-6D000C1F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3861E-7450-BAC3-5C52-3F841B7D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41EF4-ACCF-4B7F-0A2A-60CDE520F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76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849E-BE00-7700-4CC4-E81539F7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C0C62-DB95-AEF3-F991-14960EC76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F1314-BC77-D895-1765-BF62D3A19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CF687C-272A-361E-654F-C6797DFD3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FD3037-DBF2-4134-0F01-5E76B74F57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95A3B4-C4F8-5FE2-CCFD-9503E9877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58F7F8-B52E-742C-57DC-6689CF0C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659BBA-C5A6-6CBE-4B3B-274E683B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07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BE3D1-04F5-2C5E-B004-B1657E85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E917F-4E67-1AE4-85B2-4EB05EAE1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D49AE9-31D0-48D2-09F3-8B5ACDAE3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01D3B8-107C-1E7C-4931-FE529C3E6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11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80B85-6B61-793C-0C23-9190E743A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39A2E-2D0D-E4DA-5AA9-2B3BE9F53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57B7-93AA-EDA0-F42B-11C5A6A2F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13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5D359-DBDC-F86B-9B0B-24B03D319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88C2A-193E-125D-54E4-645DCC246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1EC1C-4F05-E47B-0AF7-EA52F4AE3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2C1D2-A3F0-65DF-1EE9-264ED20AE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910FBC-27F4-1D47-8376-123BB261F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E325E-EF77-0E11-0813-53AF1E4E1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76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A3408-37C4-279B-0576-1B998094F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8DB37-0EF4-6D8F-B55B-9EE8ED3A5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304B7F-99E2-F7F0-8E21-6DCE7DA3C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C33B18-DE7C-60FB-9C9B-40A1C671B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9B5A8-92E2-810C-D2F7-33B120F8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2FD9C-498D-9F3C-CE09-7BBA67B7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55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B9EDCD-058D-85A6-AB19-458862B6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2C36F-669C-6136-1918-FCB8C7435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03360-5D12-95F5-901A-748CFA0E7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4AE7DD-7DB8-49FA-A45C-29D7075C7AEF}" type="datetimeFigureOut">
              <a:rPr lang="en-GB" smtClean="0"/>
              <a:t>13/05/2025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5C281E-B11B-CF59-7F16-4687C37F8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F5799-2580-56B1-0715-7279EEA8C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5881AB-D9A2-4A94-9017-3CB0B431A9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ieldsintrust.org/insights/revaluing-parks-and-green-spaces" TargetMode="External"/><Relationship Id="rId2" Type="http://schemas.openxmlformats.org/officeDocument/2006/relationships/hyperlink" Target="https://fieldsintrust.org/content/images/FIT-Standards-2024-Accessible-vers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ondon.gov.uk/sites/default/files/osd31_shaping_neighbourhoods_play_and_informal_recreation_spg_high_res_7_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iver.com/photos/76879798@N00/140559923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rtlett-review.ucl.ac.uk/londons-pocket-parks/index.html" TargetMode="External"/><Relationship Id="rId2" Type="http://schemas.openxmlformats.org/officeDocument/2006/relationships/hyperlink" Target="https://designatedsites.naturalengland.org.uk/GreenInfrastructure/downloads/Green%20Infrastructure%20Standards%20for%20England%20Summary%20v1.1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v.uk/dataset/f3233ce2-1fe6-4b86-88f4-40b31710a874/leeds-public-rights-of-way" TargetMode="External"/><Relationship Id="rId7" Type="http://schemas.openxmlformats.org/officeDocument/2006/relationships/hyperlink" Target="https://observatory.leeds.gov.uk/guidanc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cdrc.ac.uk/dataset/uk-output-area-classification-uk-oac" TargetMode="External"/><Relationship Id="rId5" Type="http://schemas.openxmlformats.org/officeDocument/2006/relationships/hyperlink" Target="https://osdatahub.os.uk/downloads/open/OpenGreenspace" TargetMode="External"/><Relationship Id="rId4" Type="http://schemas.openxmlformats.org/officeDocument/2006/relationships/hyperlink" Target="https://naturalengland-defra.opendata.arcgis.com/search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460D47-75CD-497D-BC88-FA41997D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009592-A5E6-4C28-98E1-2066732D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D59619-E7E2-49E5-B842-23F79868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A0E474-BC1B-4020-8F1C-5DB17CF64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990600"/>
            <a:ext cx="9906000" cy="48768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90D4B-1544-A2F4-45A6-CE157D785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8" y="1676401"/>
            <a:ext cx="7700059" cy="1752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GB">
                <a:latin typeface="Arial Rounded MT Bold" panose="020F0704030504030204" pitchFamily="34" charset="77"/>
              </a:rPr>
              <a:t>Assessing Greenspace in Leeds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417021-A4C5-9640-C064-660A01E449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3429000"/>
            <a:ext cx="6781800" cy="1752600"/>
          </a:xfrm>
        </p:spPr>
        <p:txBody>
          <a:bodyPr>
            <a:normAutofit/>
          </a:bodyPr>
          <a:lstStyle/>
          <a:p>
            <a:pPr algn="l"/>
            <a:r>
              <a:rPr lang="en-GB" sz="3200" dirty="0">
                <a:solidFill>
                  <a:schemeClr val="tx1">
                    <a:alpha val="5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(names removed for anonymity)</a:t>
            </a:r>
          </a:p>
        </p:txBody>
      </p:sp>
    </p:spTree>
    <p:extLst>
      <p:ext uri="{BB962C8B-B14F-4D97-AF65-F5344CB8AC3E}">
        <p14:creationId xmlns:p14="http://schemas.microsoft.com/office/powerpoint/2010/main" val="2408274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33C35F4-1AB5-FE7D-16B0-D633F8649476}"/>
              </a:ext>
            </a:extLst>
          </p:cNvPr>
          <p:cNvSpPr txBox="1">
            <a:spLocks/>
          </p:cNvSpPr>
          <p:nvPr/>
        </p:nvSpPr>
        <p:spPr>
          <a:xfrm>
            <a:off x="40259" y="387960"/>
            <a:ext cx="6096000" cy="5762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200">
                <a:latin typeface="Arial" panose="020B0604020202020204" pitchFamily="34" charset="0"/>
                <a:cs typeface="Arial" panose="020B0604020202020204" pitchFamily="34" charset="0"/>
              </a:rPr>
              <a:t>Proportion of Greenspace per MSOA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85D805-9B44-ED83-6057-8D9EF12B6319}"/>
              </a:ext>
            </a:extLst>
          </p:cNvPr>
          <p:cNvSpPr txBox="1">
            <a:spLocks/>
          </p:cNvSpPr>
          <p:nvPr/>
        </p:nvSpPr>
        <p:spPr>
          <a:xfrm>
            <a:off x="6096000" y="387960"/>
            <a:ext cx="6029271" cy="5762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Proportion of Designated Sites per MSOA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478F00-DB8E-AC92-EB22-001BEDA58E70}"/>
              </a:ext>
            </a:extLst>
          </p:cNvPr>
          <p:cNvGrpSpPr/>
          <p:nvPr/>
        </p:nvGrpSpPr>
        <p:grpSpPr>
          <a:xfrm>
            <a:off x="151791" y="1377029"/>
            <a:ext cx="5820821" cy="4905068"/>
            <a:chOff x="315438" y="1543282"/>
            <a:chExt cx="5820821" cy="4905068"/>
          </a:xfrm>
        </p:grpSpPr>
        <p:pic>
          <p:nvPicPr>
            <p:cNvPr id="6" name="Picture 5" descr="A map of different colors&#10;&#10;AI-generated content may be incorrect.">
              <a:extLst>
                <a:ext uri="{FF2B5EF4-FFF2-40B4-BE49-F238E27FC236}">
                  <a16:creationId xmlns:a16="http://schemas.microsoft.com/office/drawing/2014/main" id="{10CA3390-E04E-5AA9-391C-F2D98F7AB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0" t="6720" r="56325" b="3642"/>
            <a:stretch/>
          </p:blipFill>
          <p:spPr>
            <a:xfrm>
              <a:off x="315438" y="1543282"/>
              <a:ext cx="5820821" cy="4905068"/>
            </a:xfrm>
            <a:prstGeom prst="rect">
              <a:avLst/>
            </a:prstGeom>
          </p:spPr>
        </p:pic>
        <p:pic>
          <p:nvPicPr>
            <p:cNvPr id="7" name="Picture 6" descr="A map of different colors&#10;&#10;AI-generated content may be incorrect.">
              <a:extLst>
                <a:ext uri="{FF2B5EF4-FFF2-40B4-BE49-F238E27FC236}">
                  <a16:creationId xmlns:a16="http://schemas.microsoft.com/office/drawing/2014/main" id="{DAF1B9C6-D8E5-B96B-CC33-075F314E3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56" t="13193" r="49661" b="73000"/>
            <a:stretch/>
          </p:blipFill>
          <p:spPr>
            <a:xfrm>
              <a:off x="620350" y="4952999"/>
              <a:ext cx="1022970" cy="149535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C68237-0DB5-E1EC-3118-E213CDFCEF25}"/>
              </a:ext>
            </a:extLst>
          </p:cNvPr>
          <p:cNvGrpSpPr/>
          <p:nvPr/>
        </p:nvGrpSpPr>
        <p:grpSpPr>
          <a:xfrm>
            <a:off x="6136259" y="1335464"/>
            <a:ext cx="5831347" cy="4905068"/>
            <a:chOff x="6096000" y="1543282"/>
            <a:chExt cx="5831347" cy="4905068"/>
          </a:xfrm>
        </p:grpSpPr>
        <p:pic>
          <p:nvPicPr>
            <p:cNvPr id="3" name="Picture 2" descr="A map of different colors&#10;&#10;AI-generated content may be incorrect.">
              <a:extLst>
                <a:ext uri="{FF2B5EF4-FFF2-40B4-BE49-F238E27FC236}">
                  <a16:creationId xmlns:a16="http://schemas.microsoft.com/office/drawing/2014/main" id="{A2EC5080-A38A-5CDC-E727-BB2C02B6B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50" t="6720" r="6700" b="3642"/>
            <a:stretch/>
          </p:blipFill>
          <p:spPr>
            <a:xfrm>
              <a:off x="6096000" y="1543282"/>
              <a:ext cx="5831347" cy="4905068"/>
            </a:xfrm>
            <a:prstGeom prst="rect">
              <a:avLst/>
            </a:prstGeom>
          </p:spPr>
        </p:pic>
        <p:pic>
          <p:nvPicPr>
            <p:cNvPr id="9" name="Picture 8" descr="A map of different colors&#10;&#10;AI-generated content may be incorrect.">
              <a:extLst>
                <a:ext uri="{FF2B5EF4-FFF2-40B4-BE49-F238E27FC236}">
                  <a16:creationId xmlns:a16="http://schemas.microsoft.com/office/drawing/2014/main" id="{402BC06E-4B3F-6D12-6D3B-D51B0F9AE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56" t="13193" r="49661" b="73000"/>
            <a:stretch/>
          </p:blipFill>
          <p:spPr>
            <a:xfrm>
              <a:off x="6451697" y="4952999"/>
              <a:ext cx="1022970" cy="14953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6487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地图&#10;&#10;描述已自动生成">
            <a:extLst>
              <a:ext uri="{FF2B5EF4-FFF2-40B4-BE49-F238E27FC236}">
                <a16:creationId xmlns:a16="http://schemas.microsoft.com/office/drawing/2014/main" id="{5B87267E-8508-74E3-1E03-8556A329AC0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0" r="-2" b="-2"/>
          <a:stretch/>
        </p:blipFill>
        <p:spPr>
          <a:xfrm>
            <a:off x="281651" y="-300932"/>
            <a:ext cx="7572605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D7D83-1034-8F92-54BD-29365FA14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36060" y="1261654"/>
            <a:ext cx="4074289" cy="490763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There is a lack of high-quality green space (designated spaces) within a 15-minute walk from the city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centre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Some isolated areas have no access to high quality green space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5508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814CEE9-F746-12AA-896A-45953560C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29" t="7179" r="10989" b="26324"/>
          <a:stretch/>
        </p:blipFill>
        <p:spPr>
          <a:xfrm>
            <a:off x="840061" y="1328722"/>
            <a:ext cx="4599769" cy="377406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1192B6B-E38A-4A57-1610-67F49F60B787}"/>
              </a:ext>
            </a:extLst>
          </p:cNvPr>
          <p:cNvSpPr txBox="1">
            <a:spLocks/>
          </p:cNvSpPr>
          <p:nvPr/>
        </p:nvSpPr>
        <p:spPr>
          <a:xfrm>
            <a:off x="658230" y="260594"/>
            <a:ext cx="5316567" cy="57626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Output Area Classification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in Leeds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4062A5BF-69B6-A018-8F44-E10B69928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744311"/>
              </p:ext>
            </p:extLst>
          </p:nvPr>
        </p:nvGraphicFramePr>
        <p:xfrm>
          <a:off x="6640661" y="718322"/>
          <a:ext cx="5142396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1198">
                  <a:extLst>
                    <a:ext uri="{9D8B030D-6E8A-4147-A177-3AD203B41FA5}">
                      <a16:colId xmlns:a16="http://schemas.microsoft.com/office/drawing/2014/main" val="3127932718"/>
                    </a:ext>
                  </a:extLst>
                </a:gridCol>
                <a:gridCol w="2571198">
                  <a:extLst>
                    <a:ext uri="{9D8B030D-6E8A-4147-A177-3AD203B41FA5}">
                      <a16:colId xmlns:a16="http://schemas.microsoft.com/office/drawing/2014/main" val="394664911"/>
                    </a:ext>
                  </a:extLst>
                </a:gridCol>
              </a:tblGrid>
              <a:tr h="350188">
                <a:tc>
                  <a:txBody>
                    <a:bodyPr/>
                    <a:lstStyle/>
                    <a:p>
                      <a:r>
                        <a:rPr lang="en-US" altLang="zh-CN"/>
                        <a:t>Population Group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Description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916556"/>
                  </a:ext>
                </a:extLst>
              </a:tr>
              <a:tr h="604434">
                <a:tc>
                  <a:txBody>
                    <a:bodyPr/>
                    <a:lstStyle/>
                    <a:p>
                      <a:r>
                        <a:rPr lang="en-US" altLang="zh-CN" b="1"/>
                        <a:t>Retired Professionals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Retired, Professional, Affluent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022650"/>
                  </a:ext>
                </a:extLst>
              </a:tr>
              <a:tr h="604434">
                <a:tc>
                  <a:txBody>
                    <a:bodyPr/>
                    <a:lstStyle/>
                    <a:p>
                      <a:r>
                        <a:rPr lang="en-US" altLang="zh-CN" b="1"/>
                        <a:t>Suburbanites and Peri-Urbanites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Suburban, Stable, Commuter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936899"/>
                  </a:ext>
                </a:extLst>
              </a:tr>
              <a:tr h="604434">
                <a:tc>
                  <a:txBody>
                    <a:bodyPr/>
                    <a:lstStyle/>
                    <a:p>
                      <a:r>
                        <a:rPr lang="en-US" altLang="zh-CN" b="1"/>
                        <a:t>Multicultural and Educated Urbanites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Diverse, Educated, Urban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200599"/>
                  </a:ext>
                </a:extLst>
              </a:tr>
              <a:tr h="863476">
                <a:tc>
                  <a:txBody>
                    <a:bodyPr/>
                    <a:lstStyle/>
                    <a:p>
                      <a:r>
                        <a:rPr lang="en-US" altLang="zh-CN" b="1"/>
                        <a:t>Low-Skilled Migrant and student Communities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Migrant, Low-skilled, Student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93071"/>
                  </a:ext>
                </a:extLst>
              </a:tr>
              <a:tr h="863476">
                <a:tc>
                  <a:txBody>
                    <a:bodyPr/>
                    <a:lstStyle/>
                    <a:p>
                      <a:r>
                        <a:rPr lang="en-US" altLang="zh-CN" b="1"/>
                        <a:t>Ethnically Diverse Suburban Professionals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Diverse, Professional, Suburban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151888"/>
                  </a:ext>
                </a:extLst>
              </a:tr>
              <a:tr h="350188">
                <a:tc>
                  <a:txBody>
                    <a:bodyPr/>
                    <a:lstStyle/>
                    <a:p>
                      <a:r>
                        <a:rPr lang="en-US" altLang="zh-CN" b="1"/>
                        <a:t>Baseline UK 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Typical, Middle-class</a:t>
                      </a:r>
                      <a:endParaRPr lang="zh-CN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4883677"/>
                  </a:ext>
                </a:extLst>
              </a:tr>
              <a:tr h="604434">
                <a:tc>
                  <a:txBody>
                    <a:bodyPr/>
                    <a:lstStyle/>
                    <a:p>
                      <a:r>
                        <a:rPr lang="en-US" altLang="zh-CN" b="1"/>
                        <a:t>Semi- and Un-Skilled Workforce </a:t>
                      </a:r>
                      <a:endParaRPr lang="zh-CN" alt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Manual, Low-income, Labor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132084"/>
                  </a:ext>
                </a:extLst>
              </a:tr>
              <a:tr h="604434">
                <a:tc>
                  <a:txBody>
                    <a:bodyPr/>
                    <a:lstStyle/>
                    <a:p>
                      <a:r>
                        <a:rPr lang="en-US" b="1"/>
                        <a:t>Legacy Communities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/>
                        <a:t>Traditional, Established, Historic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427406"/>
                  </a:ext>
                </a:extLst>
              </a:tr>
            </a:tbl>
          </a:graphicData>
        </a:graphic>
      </p:graphicFrame>
      <p:pic>
        <p:nvPicPr>
          <p:cNvPr id="2" name="图片 1">
            <a:extLst>
              <a:ext uri="{FF2B5EF4-FFF2-40B4-BE49-F238E27FC236}">
                <a16:creationId xmlns:a16="http://schemas.microsoft.com/office/drawing/2014/main" id="{97411D13-FB6F-1E5C-4C3E-83788A58FF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2255" b="265"/>
          <a:stretch/>
        </p:blipFill>
        <p:spPr>
          <a:xfrm>
            <a:off x="422493" y="5580508"/>
            <a:ext cx="5607354" cy="9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07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199765-93C8-8D30-F1E8-E43535BCFC1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0" r="18551"/>
          <a:stretch/>
        </p:blipFill>
        <p:spPr>
          <a:xfrm>
            <a:off x="638761" y="1585678"/>
            <a:ext cx="4484784" cy="40587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889C7E-B873-7C90-206F-EE31DE95B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" b="5665"/>
          <a:stretch/>
        </p:blipFill>
        <p:spPr>
          <a:xfrm>
            <a:off x="6501554" y="3717560"/>
            <a:ext cx="5134187" cy="30696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DD6D87-0CD5-C464-37EB-6DD7D5FED5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" b="2501"/>
          <a:stretch/>
        </p:blipFill>
        <p:spPr>
          <a:xfrm>
            <a:off x="6501554" y="540935"/>
            <a:ext cx="4979246" cy="306960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1192B6B-E38A-4A57-1610-67F49F60B787}"/>
              </a:ext>
            </a:extLst>
          </p:cNvPr>
          <p:cNvSpPr txBox="1">
            <a:spLocks/>
          </p:cNvSpPr>
          <p:nvPr/>
        </p:nvSpPr>
        <p:spPr>
          <a:xfrm>
            <a:off x="422494" y="276923"/>
            <a:ext cx="7725826" cy="4344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>
                <a:latin typeface="Arial" panose="020B0604020202020204" pitchFamily="34" charset="0"/>
                <a:cs typeface="Arial" panose="020B0604020202020204" pitchFamily="34" charset="0"/>
              </a:rPr>
              <a:t>15-minute Greenspace Accessibility by OAC group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1491A4-6A1C-7F0D-B63E-F0C466DC4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634" b="92366" l="5793" r="93577">
                        <a14:foregroundMark x1="6549" y1="27634" x2="6549" y2="27634"/>
                        <a14:foregroundMark x1="87028" y1="8855" x2="87028" y2="8855"/>
                        <a14:foregroundMark x1="90806" y1="14198" x2="90806" y2="14198"/>
                        <a14:foregroundMark x1="92191" y1="12519" x2="92191" y2="12519"/>
                        <a14:foregroundMark x1="93577" y1="68550" x2="93577" y2="68550"/>
                        <a14:foregroundMark x1="47733" y1="92519" x2="47733" y2="92519"/>
                        <a14:foregroundMark x1="82997" y1="7634" x2="82997" y2="7634"/>
                        <a14:foregroundMark x1="92821" y1="12061" x2="92821" y2="12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761" y="1141612"/>
            <a:ext cx="4983108" cy="41107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E792404-10BC-B6C9-4843-ADC968ECDF04}"/>
              </a:ext>
            </a:extLst>
          </p:cNvPr>
          <p:cNvSpPr txBox="1"/>
          <p:nvPr/>
        </p:nvSpPr>
        <p:spPr>
          <a:xfrm>
            <a:off x="2773378" y="5299564"/>
            <a:ext cx="2703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000"/>
              <a:t>G</a:t>
            </a:r>
            <a:r>
              <a:rPr lang="en-US" altLang="zh-CN" sz="1000" err="1"/>
              <a:t>reenspace</a:t>
            </a:r>
            <a:r>
              <a:rPr lang="en-GB" altLang="zh-CN" sz="1000"/>
              <a:t> </a:t>
            </a:r>
            <a:endParaRPr lang="zh-CN" altLang="en-US" sz="10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EDDC74-6285-320B-F6DA-DEFF19926634}"/>
              </a:ext>
            </a:extLst>
          </p:cNvPr>
          <p:cNvSpPr/>
          <p:nvPr/>
        </p:nvSpPr>
        <p:spPr>
          <a:xfrm>
            <a:off x="3505381" y="5382035"/>
            <a:ext cx="155787" cy="81278"/>
          </a:xfrm>
          <a:prstGeom prst="rect">
            <a:avLst/>
          </a:prstGeom>
          <a:solidFill>
            <a:srgbClr val="519C6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0215C3-1264-2A20-D01B-96839E60DA7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2255" b="265"/>
          <a:stretch/>
        </p:blipFill>
        <p:spPr>
          <a:xfrm>
            <a:off x="422493" y="5580508"/>
            <a:ext cx="5607354" cy="9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7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C367-47EE-BB05-933B-3CBA946B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Solutions (and financial considerations)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338F-DEA0-A2B9-E07E-891B611036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u="sng">
                <a:latin typeface="Arial" panose="020B0604020202020204" pitchFamily="34" charset="0"/>
                <a:cs typeface="Arial" panose="020B0604020202020204" pitchFamily="34" charset="0"/>
              </a:rPr>
              <a:t>Solutions</a:t>
            </a:r>
          </a:p>
          <a:p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Manage existing public greenspaces to increase biodiversity 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e.g. no mow areas, diversity of species planted, species specific nest boxes, artificial habitats (insect hotels), designated dead wood areas</a:t>
            </a:r>
          </a:p>
          <a:p>
            <a:r>
              <a:rPr lang="en-GB" b="1">
                <a:latin typeface="Arial" panose="020B0604020202020204" pitchFamily="34" charset="0"/>
                <a:cs typeface="Arial" panose="020B0604020202020204" pitchFamily="34" charset="0"/>
              </a:rPr>
              <a:t>Engage local communities and volunteer groups </a:t>
            </a: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(such as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Friends of and In Bloom) to manage greenspaces for biodiversity</a:t>
            </a:r>
          </a:p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‘Just Green Enough’ strategy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(Curran and Hamilton, 2012) to promote small scale green interventions, like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pocket parks</a:t>
            </a:r>
            <a:endParaRPr lang="en-GB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FFD63-941C-4E45-6E64-54016BB8B0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u="sng">
                <a:latin typeface="Arial" panose="020B0604020202020204" pitchFamily="34" charset="0"/>
                <a:cs typeface="Arial" panose="020B0604020202020204" pitchFamily="34" charset="0"/>
              </a:rPr>
              <a:t>Financial Considerations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Volunteer schemes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Community workshops – building nest boxes (tools, materials, employee fee) – charge entrance fees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Education schemes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Budget in place for tree planting in Leeds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Grants for creating more green spaces</a:t>
            </a:r>
          </a:p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Some examples include … Community Green Spaces Fund, Parks for People, etc.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0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BD0FB4-3DFA-4CB1-E81E-1157B6C4B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图片 18" descr="草地上的椅子旁的一群人&#10;&#10;描述已自动生成">
            <a:extLst>
              <a:ext uri="{FF2B5EF4-FFF2-40B4-BE49-F238E27FC236}">
                <a16:creationId xmlns:a16="http://schemas.microsoft.com/office/drawing/2014/main" id="{34830B3D-DBAD-2047-5A06-231DD4A685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1" b="1"/>
          <a:stretch/>
        </p:blipFill>
        <p:spPr>
          <a:xfrm>
            <a:off x="8494210" y="-5170"/>
            <a:ext cx="3697790" cy="3434165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17" name="图片 16" descr="人们在看台上的人躺在椅子上&#10;&#10;低可信度描述已自动生成">
            <a:extLst>
              <a:ext uri="{FF2B5EF4-FFF2-40B4-BE49-F238E27FC236}">
                <a16:creationId xmlns:a16="http://schemas.microsoft.com/office/drawing/2014/main" id="{0E8C6BBA-60C7-E695-E71C-1173875CCD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0" r="5839" b="1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0" name="图片 9" descr="路旁有许多人&#10;&#10;描述已自动生成">
            <a:extLst>
              <a:ext uri="{FF2B5EF4-FFF2-40B4-BE49-F238E27FC236}">
                <a16:creationId xmlns:a16="http://schemas.microsoft.com/office/drawing/2014/main" id="{A4AD4CA3-CAD3-116B-527D-F4B5085158E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2" r="-1" b="-1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72" name="Freeform: Shape 71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73ED4D9-C4CD-2D4D-6E81-4B7B4E58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492233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sz="3600" kern="1200">
                <a:latin typeface="Arial" panose="020B0604020202020204" pitchFamily="34" charset="0"/>
                <a:cs typeface="Arial" panose="020B0604020202020204" pitchFamily="34" charset="0"/>
              </a:rPr>
              <a:t>Solutions: Pocket Park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903AE298-3D93-14EC-E85B-38ECF8FBC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1" y="2198168"/>
            <a:ext cx="4675897" cy="449856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Pocket parks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are usually found in built-up urban spaces to 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address the need for public activity spaces in high-density urban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>
                <a:latin typeface="Arial" panose="020B0604020202020204" pitchFamily="34" charset="0"/>
                <a:cs typeface="Arial" panose="020B0604020202020204" pitchFamily="34" charset="0"/>
              </a:rPr>
              <a:t>Transforms any unused, derelict space it is set-up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000">
                <a:latin typeface="Arial" panose="020B0604020202020204" pitchFamily="34" charset="0"/>
                <a:cs typeface="Arial" panose="020B0604020202020204" pitchFamily="34" charset="0"/>
              </a:rPr>
              <a:t>Brings local community together</a:t>
            </a:r>
          </a:p>
          <a:p>
            <a:pPr marL="0" indent="0">
              <a:buNone/>
            </a:pPr>
            <a:endParaRPr lang="en" altLang="zh-CN" sz="1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Site Selection</a:t>
            </a:r>
          </a:p>
          <a:p>
            <a:r>
              <a:rPr lang="en-US" altLang="zh-CN" sz="2000">
                <a:latin typeface="Arial" panose="020B0604020202020204" pitchFamily="34" charset="0"/>
                <a:cs typeface="Arial" panose="020B0604020202020204" pitchFamily="34" charset="0"/>
              </a:rPr>
              <a:t>Near the city center</a:t>
            </a:r>
          </a:p>
          <a:p>
            <a:pPr marL="0" indent="0">
              <a:buNone/>
            </a:pPr>
            <a:endParaRPr lang="en-US" altLang="zh-CN" sz="19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" altLang="zh-CN" sz="2000" b="1">
                <a:latin typeface="Arial" panose="020B0604020202020204" pitchFamily="34" charset="0"/>
                <a:cs typeface="Arial" panose="020B0604020202020204" pitchFamily="34" charset="0"/>
              </a:rPr>
              <a:t>Size </a:t>
            </a:r>
          </a:p>
          <a:p>
            <a:r>
              <a:rPr lang="en" altLang="zh-CN" sz="2000">
                <a:latin typeface="Arial" panose="020B0604020202020204" pitchFamily="34" charset="0"/>
                <a:cs typeface="Arial" panose="020B0604020202020204" pitchFamily="34" charset="0"/>
              </a:rPr>
              <a:t>Park size should be 300 to 600 m2 range in case of a park created by local community. </a:t>
            </a:r>
          </a:p>
          <a:p>
            <a:r>
              <a:rPr lang="en" altLang="zh-CN" sz="2000">
                <a:latin typeface="Arial" panose="020B0604020202020204" pitchFamily="34" charset="0"/>
                <a:cs typeface="Arial" panose="020B0604020202020204" pitchFamily="34" charset="0"/>
              </a:rPr>
              <a:t>Park should serve a resident population of approximately 500-1000-person max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FDB83F2-E1A1-071C-AD10-79C75F054B46}"/>
              </a:ext>
            </a:extLst>
          </p:cNvPr>
          <p:cNvSpPr/>
          <p:nvPr/>
        </p:nvSpPr>
        <p:spPr>
          <a:xfrm>
            <a:off x="5949571" y="270963"/>
            <a:ext cx="1320444" cy="526443"/>
          </a:xfrm>
          <a:prstGeom prst="ellipse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SPACE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C842803-BBFC-D00A-53FB-1EFC8C04A711}"/>
              </a:ext>
            </a:extLst>
          </p:cNvPr>
          <p:cNvSpPr/>
          <p:nvPr/>
        </p:nvSpPr>
        <p:spPr>
          <a:xfrm>
            <a:off x="7614234" y="300381"/>
            <a:ext cx="2264892" cy="526443"/>
          </a:xfrm>
          <a:prstGeom prst="ellipse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ENVIRONMENT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44F250CC-DE2B-B514-3104-7541B0CFA956}"/>
              </a:ext>
            </a:extLst>
          </p:cNvPr>
          <p:cNvSpPr/>
          <p:nvPr/>
        </p:nvSpPr>
        <p:spPr>
          <a:xfrm>
            <a:off x="9996011" y="300381"/>
            <a:ext cx="1498848" cy="526443"/>
          </a:xfrm>
          <a:prstGeom prst="ellipse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SOCIETY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9028EAB-A2C0-A939-2540-B4493C8A2A49}"/>
              </a:ext>
            </a:extLst>
          </p:cNvPr>
          <p:cNvSpPr/>
          <p:nvPr/>
        </p:nvSpPr>
        <p:spPr>
          <a:xfrm>
            <a:off x="7410769" y="1396588"/>
            <a:ext cx="2732600" cy="532222"/>
          </a:xfrm>
          <a:prstGeom prst="rect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WELL DESIGNED POCKET PARK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B58E8C08-E9EC-FD5F-B20F-7D13C8C42B71}"/>
              </a:ext>
            </a:extLst>
          </p:cNvPr>
          <p:cNvSpPr/>
          <p:nvPr/>
        </p:nvSpPr>
        <p:spPr>
          <a:xfrm>
            <a:off x="6439473" y="2322274"/>
            <a:ext cx="1298554" cy="526443"/>
          </a:xfrm>
          <a:prstGeom prst="roundRect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MITIGATING UHI IMPACTS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C1D65990-BE99-D0B2-C6FC-29EBEB1F4E7D}"/>
              </a:ext>
            </a:extLst>
          </p:cNvPr>
          <p:cNvSpPr/>
          <p:nvPr/>
        </p:nvSpPr>
        <p:spPr>
          <a:xfrm>
            <a:off x="8444321" y="2322274"/>
            <a:ext cx="3065803" cy="526443"/>
          </a:xfrm>
          <a:prstGeom prst="roundRect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PROMOTING QUALITY OF LIFE 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13A6201E-6470-3052-316A-5CAA7AB00193}"/>
              </a:ext>
            </a:extLst>
          </p:cNvPr>
          <p:cNvSpPr/>
          <p:nvPr/>
        </p:nvSpPr>
        <p:spPr>
          <a:xfrm>
            <a:off x="4979857" y="3652955"/>
            <a:ext cx="1366301" cy="526443"/>
          </a:xfrm>
          <a:prstGeom prst="roundRect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Emotional wellbeing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2789F85E-C2EF-72BC-7214-0FD43D34E3C3}"/>
              </a:ext>
            </a:extLst>
          </p:cNvPr>
          <p:cNvSpPr/>
          <p:nvPr/>
        </p:nvSpPr>
        <p:spPr>
          <a:xfrm>
            <a:off x="6443094" y="3648350"/>
            <a:ext cx="1548953" cy="526443"/>
          </a:xfrm>
          <a:prstGeom prst="roundRect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Interpersonal relations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0DD0492-A5ED-4794-9327-625CAE7B5862}"/>
              </a:ext>
            </a:extLst>
          </p:cNvPr>
          <p:cNvSpPr/>
          <p:nvPr/>
        </p:nvSpPr>
        <p:spPr>
          <a:xfrm>
            <a:off x="8094739" y="3648350"/>
            <a:ext cx="1202748" cy="526443"/>
          </a:xfrm>
          <a:prstGeom prst="roundRect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Material wellbeing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D127C97F-8101-E7A3-7D6B-D7EC83827F9D}"/>
              </a:ext>
            </a:extLst>
          </p:cNvPr>
          <p:cNvSpPr/>
          <p:nvPr/>
        </p:nvSpPr>
        <p:spPr>
          <a:xfrm>
            <a:off x="9429023" y="3648350"/>
            <a:ext cx="1202749" cy="526443"/>
          </a:xfrm>
          <a:prstGeom prst="roundRect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Physical wellbeing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008FCF05-0C6E-5D31-D442-3CAF82208E5F}"/>
              </a:ext>
            </a:extLst>
          </p:cNvPr>
          <p:cNvSpPr/>
          <p:nvPr/>
        </p:nvSpPr>
        <p:spPr>
          <a:xfrm>
            <a:off x="10718665" y="3648350"/>
            <a:ext cx="1366301" cy="526443"/>
          </a:xfrm>
          <a:prstGeom prst="roundRect">
            <a:avLst/>
          </a:prstGeom>
          <a:solidFill>
            <a:srgbClr val="ABD2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>
                <a:solidFill>
                  <a:schemeClr val="tx1"/>
                </a:solidFill>
              </a:rPr>
              <a:t>Self-determination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7BEB663-7022-48FF-F5F2-24C4F88C149E}"/>
              </a:ext>
            </a:extLst>
          </p:cNvPr>
          <p:cNvCxnSpPr>
            <a:cxnSpLocks/>
            <a:stCxn id="28" idx="4"/>
            <a:endCxn id="31" idx="1"/>
          </p:cNvCxnSpPr>
          <p:nvPr/>
        </p:nvCxnSpPr>
        <p:spPr>
          <a:xfrm>
            <a:off x="6609793" y="797406"/>
            <a:ext cx="800976" cy="865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E56B86B8-2962-626E-029F-317F3C3DACA5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>
            <a:off x="8746680" y="826824"/>
            <a:ext cx="30389" cy="5697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A639B69B-8D16-BD58-2D95-CD156245FE82}"/>
              </a:ext>
            </a:extLst>
          </p:cNvPr>
          <p:cNvCxnSpPr>
            <a:cxnSpLocks/>
            <a:stCxn id="30" idx="4"/>
            <a:endCxn id="31" idx="3"/>
          </p:cNvCxnSpPr>
          <p:nvPr/>
        </p:nvCxnSpPr>
        <p:spPr>
          <a:xfrm flipH="1">
            <a:off x="10143369" y="826824"/>
            <a:ext cx="602066" cy="835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A9DAA79C-34F2-FB46-64B4-BEED44EE14BC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7088750" y="1928810"/>
            <a:ext cx="1688319" cy="393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A7E62504-FE62-CDA8-C8DF-D19D2DF1B9E1}"/>
              </a:ext>
            </a:extLst>
          </p:cNvPr>
          <p:cNvCxnSpPr>
            <a:cxnSpLocks/>
            <a:stCxn id="31" idx="2"/>
            <a:endCxn id="33" idx="0"/>
          </p:cNvCxnSpPr>
          <p:nvPr/>
        </p:nvCxnSpPr>
        <p:spPr>
          <a:xfrm>
            <a:off x="8777069" y="1928810"/>
            <a:ext cx="1200154" cy="393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3E74EFBC-FE7B-E707-A0B8-69E651CD03ED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5663008" y="2848717"/>
            <a:ext cx="4314215" cy="804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F2179609-01F4-D6A1-0D8C-15879304FF70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 flipH="1">
            <a:off x="7217571" y="2848717"/>
            <a:ext cx="2759652" cy="799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5CD41C4D-CA7F-E5A7-1D59-7B85B6DDD81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>
          <a:xfrm flipH="1">
            <a:off x="8696113" y="2848717"/>
            <a:ext cx="1281110" cy="799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67C1B1C4-6834-1120-578F-5C31DB51D504}"/>
              </a:ext>
            </a:extLst>
          </p:cNvPr>
          <p:cNvCxnSpPr>
            <a:cxnSpLocks/>
            <a:stCxn id="33" idx="2"/>
            <a:endCxn id="37" idx="0"/>
          </p:cNvCxnSpPr>
          <p:nvPr/>
        </p:nvCxnSpPr>
        <p:spPr>
          <a:xfrm>
            <a:off x="9977223" y="2848717"/>
            <a:ext cx="53175" cy="799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31D771D3-1593-9F3D-06FC-F6A214FA4C9D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9977223" y="2848717"/>
            <a:ext cx="1424593" cy="7996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6925685-F8CB-3C13-9F19-C17E86CB20D1}"/>
              </a:ext>
            </a:extLst>
          </p:cNvPr>
          <p:cNvSpPr txBox="1"/>
          <p:nvPr/>
        </p:nvSpPr>
        <p:spPr>
          <a:xfrm>
            <a:off x="422305" y="6435624"/>
            <a:ext cx="38472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/>
              <a:t>(</a:t>
            </a:r>
            <a:r>
              <a:rPr lang="en" altLang="zh-CN" sz="1400" err="1"/>
              <a:t>Sinou</a:t>
            </a:r>
            <a:r>
              <a:rPr lang="en" altLang="zh-CN" sz="1400"/>
              <a:t>, 2013; Blake, 2014; Abd El Aziz, 2017)</a:t>
            </a:r>
            <a:endParaRPr lang="en-US" sz="1400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4BDCFF87-E1CD-119D-C989-6AEB90F30614}"/>
              </a:ext>
            </a:extLst>
          </p:cNvPr>
          <p:cNvSpPr/>
          <p:nvPr/>
        </p:nvSpPr>
        <p:spPr>
          <a:xfrm>
            <a:off x="5975033" y="4669213"/>
            <a:ext cx="1772914" cy="1727062"/>
          </a:xfrm>
          <a:prstGeom prst="ellipse">
            <a:avLst/>
          </a:prstGeom>
          <a:solidFill>
            <a:srgbClr val="8EB4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b="1">
                <a:solidFill>
                  <a:srgbClr val="FF0000"/>
                </a:solidFill>
              </a:rPr>
              <a:t>Saved</a:t>
            </a:r>
            <a:r>
              <a:rPr lang="en" altLang="zh-CN" sz="1400" b="1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" altLang="zh-CN" sz="1400">
                <a:solidFill>
                  <a:schemeClr val="tx1"/>
                </a:solidFill>
              </a:rPr>
              <a:t>around £50,000 per year per park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3E9F2ECD-2E4C-C591-4183-71F69087BD7B}"/>
              </a:ext>
            </a:extLst>
          </p:cNvPr>
          <p:cNvSpPr/>
          <p:nvPr/>
        </p:nvSpPr>
        <p:spPr>
          <a:xfrm>
            <a:off x="8094739" y="4669213"/>
            <a:ext cx="1772914" cy="1727062"/>
          </a:xfrm>
          <a:prstGeom prst="ellipse">
            <a:avLst/>
          </a:prstGeom>
          <a:solidFill>
            <a:srgbClr val="8EB4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b="1">
                <a:solidFill>
                  <a:srgbClr val="FF0000"/>
                </a:solidFill>
                <a:effectLst/>
              </a:rPr>
              <a:t>Funding</a:t>
            </a:r>
            <a:r>
              <a:rPr lang="en" altLang="zh-CN" sz="1400" b="1">
                <a:solidFill>
                  <a:schemeClr val="tx1"/>
                </a:solidFill>
                <a:effectLst/>
              </a:rPr>
              <a:t>:</a:t>
            </a:r>
            <a:r>
              <a:rPr lang="en" altLang="zh-CN" sz="1400">
                <a:solidFill>
                  <a:schemeClr val="tx1"/>
                </a:solidFill>
              </a:rPr>
              <a:t> Government grants of £20,000-£40,000 per park</a:t>
            </a:r>
            <a:endParaRPr kumimoji="1" lang="zh-CN" altLang="en-US" sz="1400">
              <a:solidFill>
                <a:schemeClr val="tx1"/>
              </a:solidFill>
            </a:endParaRPr>
          </a:p>
        </p:txBody>
      </p:sp>
      <p:sp>
        <p:nvSpPr>
          <p:cNvPr id="80" name="椭圆 79">
            <a:extLst>
              <a:ext uri="{FF2B5EF4-FFF2-40B4-BE49-F238E27FC236}">
                <a16:creationId xmlns:a16="http://schemas.microsoft.com/office/drawing/2014/main" id="{78C9974F-1E3F-1D37-E3DD-175387F0016B}"/>
              </a:ext>
            </a:extLst>
          </p:cNvPr>
          <p:cNvSpPr/>
          <p:nvPr/>
        </p:nvSpPr>
        <p:spPr>
          <a:xfrm>
            <a:off x="10143369" y="4669213"/>
            <a:ext cx="1772914" cy="1727062"/>
          </a:xfrm>
          <a:prstGeom prst="ellipse">
            <a:avLst/>
          </a:prstGeom>
          <a:solidFill>
            <a:srgbClr val="8EB4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zh-CN" sz="1600" b="1">
                <a:solidFill>
                  <a:srgbClr val="FF0000"/>
                </a:solidFill>
                <a:effectLst/>
              </a:rPr>
              <a:t>Outcome</a:t>
            </a:r>
            <a:r>
              <a:rPr lang="en" altLang="zh-CN" sz="1200" b="1">
                <a:solidFill>
                  <a:schemeClr val="tx1"/>
                </a:solidFill>
                <a:effectLst/>
              </a:rPr>
              <a:t>:</a:t>
            </a:r>
            <a:r>
              <a:rPr lang="en" altLang="zh-CN" sz="12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" altLang="zh-CN" sz="1200">
                <a:solidFill>
                  <a:schemeClr val="tx1"/>
                </a:solidFill>
                <a:highlight>
                  <a:srgbClr val="FFFF00"/>
                </a:highlight>
              </a:rPr>
              <a:t>40% </a:t>
            </a:r>
            <a:r>
              <a:rPr lang="en" altLang="zh-CN" sz="1200">
                <a:solidFill>
                  <a:schemeClr val="tx1"/>
                </a:solidFill>
              </a:rPr>
              <a:t>increase in green coverage, </a:t>
            </a:r>
            <a:r>
              <a:rPr lang="en" altLang="zh-CN" sz="1200">
                <a:solidFill>
                  <a:schemeClr val="tx1"/>
                </a:solidFill>
                <a:highlight>
                  <a:srgbClr val="FFFF00"/>
                </a:highlight>
              </a:rPr>
              <a:t>60% </a:t>
            </a:r>
            <a:r>
              <a:rPr lang="en" altLang="zh-CN" sz="1200">
                <a:solidFill>
                  <a:schemeClr val="tx1"/>
                </a:solidFill>
              </a:rPr>
              <a:t>increase in resident usage</a:t>
            </a:r>
            <a:endParaRPr kumimoji="1" lang="zh-CN" altLang="en-US" sz="1200">
              <a:solidFill>
                <a:schemeClr val="tx1"/>
              </a:solidFill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C00C4A4-3D43-E8E9-4EDC-1AEAC6E4123D}"/>
              </a:ext>
            </a:extLst>
          </p:cNvPr>
          <p:cNvSpPr txBox="1"/>
          <p:nvPr/>
        </p:nvSpPr>
        <p:spPr>
          <a:xfrm>
            <a:off x="10327067" y="6445622"/>
            <a:ext cx="1837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" altLang="zh-CN" err="1">
                <a:solidFill>
                  <a:schemeClr val="bg2">
                    <a:lumMod val="50000"/>
                  </a:schemeClr>
                </a:solidFill>
              </a:rPr>
              <a:t>Turcu</a:t>
            </a:r>
            <a:r>
              <a:rPr lang="en" altLang="zh-CN">
                <a:solidFill>
                  <a:schemeClr val="bg2">
                    <a:lumMod val="50000"/>
                  </a:schemeClr>
                </a:solidFill>
              </a:rPr>
              <a:t>, 2024)</a:t>
            </a:r>
            <a:endParaRPr kumimoji="1" lang="zh-CN" altLang="en-US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87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3E82-2B75-B20B-851A-D1D9586D9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EA833F-6BA0-1506-1EFA-A7F9028D37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434243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6870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4D65-F675-8DEC-75F6-7C6F0D933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B2DA1B-899A-43A9-C05E-6301329742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918494"/>
              </p:ext>
            </p:extLst>
          </p:nvPr>
        </p:nvGraphicFramePr>
        <p:xfrm>
          <a:off x="249382" y="1825625"/>
          <a:ext cx="11693236" cy="4810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69023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EA498E7-CEF4-9EFE-DC84-C0E4DF982DBA}"/>
              </a:ext>
            </a:extLst>
          </p:cNvPr>
          <p:cNvSpPr txBox="1"/>
          <p:nvPr/>
        </p:nvSpPr>
        <p:spPr>
          <a:xfrm>
            <a:off x="3984977" y="2609291"/>
            <a:ext cx="4222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6000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kumimoji="1" lang="zh-CN" altLang="en-US" sz="6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6000">
                <a:latin typeface="Arial" panose="020B0604020202020204" pitchFamily="34" charset="0"/>
                <a:cs typeface="Arial" panose="020B0604020202020204" pitchFamily="34" charset="0"/>
              </a:rPr>
              <a:t>you!</a:t>
            </a:r>
            <a:endParaRPr kumimoji="1" lang="zh-CN" altLang="en-US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80635909-94EB-44D0-D065-ACCA9A463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11" y="5499727"/>
            <a:ext cx="3654265" cy="7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87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9C25-DF58-EA31-91DB-9F1D304B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205DA-7839-B497-9643-A46332BB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300">
                <a:ea typeface="+mn-lt"/>
                <a:cs typeface="+mn-lt"/>
              </a:rPr>
              <a:t>Aerts, R., </a:t>
            </a:r>
            <a:r>
              <a:rPr lang="en-US" sz="1300" err="1">
                <a:ea typeface="+mn-lt"/>
                <a:cs typeface="+mn-lt"/>
              </a:rPr>
              <a:t>Honnay</a:t>
            </a:r>
            <a:r>
              <a:rPr lang="en-US" sz="1300">
                <a:ea typeface="+mn-lt"/>
                <a:cs typeface="+mn-lt"/>
              </a:rPr>
              <a:t>, O. and Van Nieuwenhuyse, A., 2018. Biodiversity and human health: mechanisms and evidence of the positive health effects of diversity in nature and green spaces. </a:t>
            </a:r>
            <a:r>
              <a:rPr lang="en-US" sz="1300" i="1">
                <a:ea typeface="+mn-lt"/>
                <a:cs typeface="+mn-lt"/>
              </a:rPr>
              <a:t>British Medical Bulletin</a:t>
            </a:r>
            <a:r>
              <a:rPr lang="en-US" sz="1300">
                <a:ea typeface="+mn-lt"/>
                <a:cs typeface="+mn-lt"/>
              </a:rPr>
              <a:t>, </a:t>
            </a:r>
            <a:r>
              <a:rPr lang="en-US" sz="1300" i="1">
                <a:ea typeface="+mn-lt"/>
                <a:cs typeface="+mn-lt"/>
              </a:rPr>
              <a:t>127</a:t>
            </a:r>
            <a:r>
              <a:rPr lang="en-US" sz="1300">
                <a:ea typeface="+mn-lt"/>
                <a:cs typeface="+mn-lt"/>
              </a:rPr>
              <a:t>(1), pp.5-22.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Alex D. Singleton, Seth Spielman, 2024. Segmentation using large language models: A new typology of American neighborhoods, </a:t>
            </a:r>
            <a:r>
              <a:rPr lang="en-US" sz="1300" i="1">
                <a:ea typeface="+mn-lt"/>
                <a:cs typeface="+mn-lt"/>
              </a:rPr>
              <a:t>EPJ Data Science</a:t>
            </a:r>
            <a:r>
              <a:rPr lang="en-US" sz="1300">
                <a:ea typeface="+mn-lt"/>
                <a:cs typeface="+mn-lt"/>
              </a:rPr>
              <a:t>, 10.1140/</a:t>
            </a:r>
            <a:r>
              <a:rPr lang="en-US" sz="1300" err="1">
                <a:ea typeface="+mn-lt"/>
                <a:cs typeface="+mn-lt"/>
              </a:rPr>
              <a:t>epjds</a:t>
            </a:r>
            <a:r>
              <a:rPr lang="en-US" sz="1300">
                <a:ea typeface="+mn-lt"/>
                <a:cs typeface="+mn-lt"/>
              </a:rPr>
              <a:t>/s13688-024-00466-1, </a:t>
            </a:r>
            <a:r>
              <a:rPr lang="en-US" sz="1300" i="1">
                <a:ea typeface="+mn-lt"/>
                <a:cs typeface="+mn-lt"/>
              </a:rPr>
              <a:t>13</a:t>
            </a:r>
            <a:r>
              <a:rPr lang="en-US" sz="1300">
                <a:ea typeface="+mn-lt"/>
                <a:cs typeface="+mn-lt"/>
              </a:rPr>
              <a:t>(1).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Cox, D.T., Shanahan, D.F., Hudson, H.L., Fuller, R.A., Anderson, K., Hancock, S. and Gaston, K.J., 2017. Doses of nearby nature simultaneously associated with multiple health benefits. </a:t>
            </a:r>
            <a:r>
              <a:rPr lang="en-US" sz="1300" i="1">
                <a:ea typeface="+mn-lt"/>
                <a:cs typeface="+mn-lt"/>
              </a:rPr>
              <a:t>International Journal of Environmental Research and Public Health</a:t>
            </a:r>
            <a:r>
              <a:rPr lang="en-US" sz="1300">
                <a:ea typeface="+mn-lt"/>
                <a:cs typeface="+mn-lt"/>
              </a:rPr>
              <a:t>, </a:t>
            </a:r>
            <a:r>
              <a:rPr lang="en-US" sz="1300" i="1">
                <a:ea typeface="+mn-lt"/>
                <a:cs typeface="+mn-lt"/>
              </a:rPr>
              <a:t>14</a:t>
            </a:r>
            <a:r>
              <a:rPr lang="en-US" sz="1300">
                <a:ea typeface="+mn-lt"/>
                <a:cs typeface="+mn-lt"/>
              </a:rPr>
              <a:t>(2), p.172.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Curran, W. and Hamilton, T. 2012. Just green enough: contesting environmental gentrification in Greenpoint, Brooklyn. </a:t>
            </a:r>
            <a:r>
              <a:rPr lang="en-US" sz="1300" i="1">
                <a:ea typeface="+mn-lt"/>
                <a:cs typeface="+mn-lt"/>
              </a:rPr>
              <a:t>Local Environment</a:t>
            </a:r>
            <a:r>
              <a:rPr lang="en-US" sz="1300">
                <a:ea typeface="+mn-lt"/>
                <a:cs typeface="+mn-lt"/>
              </a:rPr>
              <a:t>, </a:t>
            </a:r>
            <a:r>
              <a:rPr lang="en-US" sz="1300" i="1">
                <a:ea typeface="+mn-lt"/>
                <a:cs typeface="+mn-lt"/>
              </a:rPr>
              <a:t>17</a:t>
            </a:r>
            <a:r>
              <a:rPr lang="en-US" sz="1300">
                <a:ea typeface="+mn-lt"/>
                <a:cs typeface="+mn-lt"/>
              </a:rPr>
              <a:t>(9), pp. 1027-1042.</a:t>
            </a:r>
            <a:endParaRPr lang="en-US" sz="1300"/>
          </a:p>
          <a:p>
            <a:r>
              <a:rPr lang="en-US" sz="1300" err="1">
                <a:ea typeface="+mn-lt"/>
                <a:cs typeface="+mn-lt"/>
              </a:rPr>
              <a:t>Elmaghraby</a:t>
            </a:r>
            <a:r>
              <a:rPr lang="en-US" sz="1300">
                <a:ea typeface="+mn-lt"/>
                <a:cs typeface="+mn-lt"/>
              </a:rPr>
              <a:t>, M., 2019. Urban Pocket Parks Promoting Quality of Life and Mitigating UHI Impacts – A Case Study of “Al Zawya Al Hamra” District. </a:t>
            </a:r>
            <a:r>
              <a:rPr lang="en-US" sz="1300" i="1">
                <a:ea typeface="+mn-lt"/>
                <a:cs typeface="+mn-lt"/>
              </a:rPr>
              <a:t>Journal of Urban Research</a:t>
            </a:r>
            <a:r>
              <a:rPr lang="en-US" sz="1300">
                <a:ea typeface="+mn-lt"/>
                <a:cs typeface="+mn-lt"/>
              </a:rPr>
              <a:t>, </a:t>
            </a:r>
            <a:r>
              <a:rPr lang="en-US" sz="1300" i="1">
                <a:ea typeface="+mn-lt"/>
                <a:cs typeface="+mn-lt"/>
              </a:rPr>
              <a:t>34</a:t>
            </a:r>
            <a:r>
              <a:rPr lang="en-US" sz="1300">
                <a:ea typeface="+mn-lt"/>
                <a:cs typeface="+mn-lt"/>
              </a:rPr>
              <a:t>(1), pp. 56-77.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Fields in Trust. 2024. </a:t>
            </a:r>
            <a:r>
              <a:rPr lang="en-US" sz="1300" i="1">
                <a:ea typeface="+mn-lt"/>
                <a:cs typeface="+mn-lt"/>
              </a:rPr>
              <a:t>Fields in Trust Standards: Creating great spaces for all</a:t>
            </a:r>
            <a:r>
              <a:rPr lang="en-US" sz="1300">
                <a:ea typeface="+mn-lt"/>
                <a:cs typeface="+mn-lt"/>
              </a:rPr>
              <a:t>. Available at: </a:t>
            </a:r>
            <a:r>
              <a:rPr lang="en-US" sz="1300">
                <a:ea typeface="+mn-lt"/>
                <a:cs typeface="+mn-lt"/>
                <a:hlinkClick r:id="rId2"/>
              </a:rPr>
              <a:t>https://fieldsintrust.org/content/images/FIT-Standards-2024-Accessible-version.pdf</a:t>
            </a:r>
            <a:r>
              <a:rPr lang="en-US" sz="1300">
                <a:ea typeface="+mn-lt"/>
                <a:cs typeface="+mn-lt"/>
              </a:rPr>
              <a:t>.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Fields in Trust. </a:t>
            </a:r>
            <a:r>
              <a:rPr lang="en-US" sz="1300" i="1">
                <a:ea typeface="+mn-lt"/>
                <a:cs typeface="+mn-lt"/>
              </a:rPr>
              <a:t>Revaluing Parks and Green Spaces</a:t>
            </a:r>
            <a:r>
              <a:rPr lang="en-US" sz="1300">
                <a:ea typeface="+mn-lt"/>
                <a:cs typeface="+mn-lt"/>
              </a:rPr>
              <a:t>. [Online] Fields in Trust. Available at: </a:t>
            </a:r>
            <a:r>
              <a:rPr lang="en-US" sz="1300">
                <a:ea typeface="+mn-lt"/>
                <a:cs typeface="+mn-lt"/>
                <a:hlinkClick r:id="rId3"/>
              </a:rPr>
              <a:t>https://fieldsintrust.org/insights/revaluing-parks-and-green-spaces</a:t>
            </a:r>
            <a:r>
              <a:rPr lang="en-US" sz="1300">
                <a:ea typeface="+mn-lt"/>
                <a:cs typeface="+mn-lt"/>
              </a:rPr>
              <a:t> [Accessed 10 Feb. 2025].</a:t>
            </a:r>
            <a:endParaRPr lang="en-US" sz="1300"/>
          </a:p>
          <a:p>
            <a:r>
              <a:rPr lang="en-US" sz="1300">
                <a:ea typeface="+mn-lt"/>
                <a:cs typeface="+mn-lt"/>
              </a:rPr>
              <a:t>Greater London Authority. 2012. </a:t>
            </a:r>
            <a:r>
              <a:rPr lang="en-US" sz="1300" i="1">
                <a:ea typeface="+mn-lt"/>
                <a:cs typeface="+mn-lt"/>
              </a:rPr>
              <a:t>Shaping </a:t>
            </a:r>
            <a:r>
              <a:rPr lang="en-US" sz="1300" i="1" err="1">
                <a:ea typeface="+mn-lt"/>
                <a:cs typeface="+mn-lt"/>
              </a:rPr>
              <a:t>Neighbourhoods</a:t>
            </a:r>
            <a:r>
              <a:rPr lang="en-US" sz="1300" i="1">
                <a:ea typeface="+mn-lt"/>
                <a:cs typeface="+mn-lt"/>
              </a:rPr>
              <a:t>: Play and Informal Recreation Supplementary Planning Guidance</a:t>
            </a:r>
            <a:r>
              <a:rPr lang="en-US" sz="1300">
                <a:ea typeface="+mn-lt"/>
                <a:cs typeface="+mn-lt"/>
              </a:rPr>
              <a:t>. Available at: </a:t>
            </a:r>
            <a:r>
              <a:rPr lang="en-US" sz="1300">
                <a:ea typeface="+mn-lt"/>
                <a:cs typeface="+mn-lt"/>
                <a:hlinkClick r:id="rId4"/>
              </a:rPr>
              <a:t>https://www.london.gov.uk/sites/default/files/osd31_shaping_neighbourhoods_play_and_informal_recreation_spg_high_res_7_0</a:t>
            </a:r>
            <a:r>
              <a:rPr lang="en-US" sz="1300">
                <a:ea typeface="+mn-lt"/>
                <a:cs typeface="+mn-lt"/>
              </a:rPr>
              <a:t>.</a:t>
            </a:r>
            <a:endParaRPr lang="en-US" sz="1300"/>
          </a:p>
          <a:p>
            <a:r>
              <a:rPr lang="en-US" sz="1300" err="1">
                <a:ea typeface="+mn-lt"/>
                <a:cs typeface="+mn-lt"/>
              </a:rPr>
              <a:t>Houlden</a:t>
            </a:r>
            <a:r>
              <a:rPr lang="en-US" sz="1300">
                <a:ea typeface="+mn-lt"/>
                <a:cs typeface="+mn-lt"/>
              </a:rPr>
              <a:t>, V., Jani, A. and Hong, A., 2021. Is biodiversity of greenspace important for human health and wellbeing? A bibliometric analysis and systematic literature review. </a:t>
            </a:r>
            <a:r>
              <a:rPr lang="en-US" sz="1300" i="1">
                <a:ea typeface="+mn-lt"/>
                <a:cs typeface="+mn-lt"/>
              </a:rPr>
              <a:t>Urban Forestry &amp; Urban Greening</a:t>
            </a:r>
            <a:r>
              <a:rPr lang="en-US" sz="1300">
                <a:ea typeface="+mn-lt"/>
                <a:cs typeface="+mn-lt"/>
              </a:rPr>
              <a:t>, </a:t>
            </a:r>
            <a:r>
              <a:rPr lang="en-US" sz="1300" i="1">
                <a:ea typeface="+mn-lt"/>
                <a:cs typeface="+mn-lt"/>
              </a:rPr>
              <a:t>66</a:t>
            </a:r>
            <a:r>
              <a:rPr lang="en-US" sz="1300">
                <a:ea typeface="+mn-lt"/>
                <a:cs typeface="+mn-lt"/>
              </a:rPr>
              <a:t>, p.127385.</a:t>
            </a:r>
            <a:endParaRPr lang="en-US" sz="13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7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AC0773-1472-D942-B42B-AD5A99B96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 fontScale="90000"/>
          </a:bodyPr>
          <a:lstStyle/>
          <a:p>
            <a:r>
              <a:rPr lang="en-GB" sz="4000">
                <a:latin typeface="Arial" panose="020B0604020202020204" pitchFamily="34" charset="0"/>
                <a:cs typeface="Arial" panose="020B0604020202020204" pitchFamily="34" charset="0"/>
              </a:rPr>
              <a:t>Background: Greenspace in Leeds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772BF-5CF9-9370-56E7-755AEDD21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55" y="2324912"/>
            <a:ext cx="5518418" cy="4325270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>
              <a:buFontTx/>
              <a:buChar char="-"/>
            </a:pPr>
            <a:r>
              <a:rPr lang="en-GB" sz="2600">
                <a:latin typeface="Arial" panose="020B0604020202020204" pitchFamily="34" charset="0"/>
                <a:cs typeface="Arial" panose="020B0604020202020204" pitchFamily="34" charset="0"/>
              </a:rPr>
              <a:t>Leeds has approximately 4000 hectares of council-managed public greenspace</a:t>
            </a:r>
          </a:p>
          <a:p>
            <a:pPr>
              <a:buFontTx/>
              <a:buChar char="-"/>
            </a:pPr>
            <a:r>
              <a:rPr lang="en-GB" sz="2600">
                <a:latin typeface="Arial" panose="020B0604020202020204" pitchFamily="34" charset="0"/>
                <a:cs typeface="Arial" panose="020B0604020202020204" pitchFamily="34" charset="0"/>
              </a:rPr>
              <a:t>Women, older people and those with health conditions are significantly underrepresented in greenspaces (Ward et al., 2023)</a:t>
            </a:r>
          </a:p>
          <a:p>
            <a:pPr>
              <a:buFontTx/>
              <a:buChar char="-"/>
            </a:pPr>
            <a:r>
              <a:rPr lang="en-GB" sz="2600">
                <a:latin typeface="Arial" panose="020B0604020202020204" pitchFamily="34" charset="0"/>
                <a:cs typeface="Arial" panose="020B0604020202020204" pitchFamily="34" charset="0"/>
              </a:rPr>
              <a:t>Participants of Ward et al.’s (2023) study showed the need for physical improvements to greenspace quality within Leeds, as well as easier access and transport</a:t>
            </a:r>
          </a:p>
          <a:p>
            <a:pPr>
              <a:buFontTx/>
              <a:buChar char="-"/>
            </a:pPr>
            <a:r>
              <a:rPr lang="en-GB" sz="2600">
                <a:latin typeface="Arial" panose="020B0604020202020204" pitchFamily="34" charset="0"/>
                <a:cs typeface="Arial" panose="020B0604020202020204" pitchFamily="34" charset="0"/>
              </a:rPr>
              <a:t>Greenspace within cities is typically not equitably distributed and is challenging to measure (</a:t>
            </a:r>
            <a:r>
              <a:rPr lang="en-GB" sz="2600" err="1">
                <a:latin typeface="Arial" panose="020B0604020202020204" pitchFamily="34" charset="0"/>
                <a:cs typeface="Arial" panose="020B0604020202020204" pitchFamily="34" charset="0"/>
              </a:rPr>
              <a:t>Wolch</a:t>
            </a:r>
            <a:r>
              <a:rPr lang="en-GB" sz="2600">
                <a:latin typeface="Arial" panose="020B0604020202020204" pitchFamily="34" charset="0"/>
                <a:cs typeface="Arial" panose="020B0604020202020204" pitchFamily="34" charset="0"/>
              </a:rPr>
              <a:t> et al., 2014)</a:t>
            </a:r>
          </a:p>
          <a:p>
            <a:pPr>
              <a:buFontTx/>
              <a:buChar char="-"/>
            </a:pPr>
            <a:endParaRPr lang="en-GB" sz="2000"/>
          </a:p>
          <a:p>
            <a:pPr marL="0" indent="0">
              <a:buNone/>
            </a:pPr>
            <a:r>
              <a:rPr lang="en-GB" sz="1200"/>
              <a:t>Image source: </a:t>
            </a:r>
            <a:r>
              <a:rPr lang="en-GB" sz="1000" b="0" i="1" u="none" strike="noStrike">
                <a:solidFill>
                  <a:srgbClr val="000000"/>
                </a:solidFill>
                <a:effectLst/>
              </a:rPr>
              <a:t>Hyde Park, Leeds - A photo on </a:t>
            </a:r>
            <a:r>
              <a:rPr lang="en-GB" sz="1000" b="0" i="1" u="none" strike="noStrike" err="1">
                <a:solidFill>
                  <a:srgbClr val="000000"/>
                </a:solidFill>
                <a:effectLst/>
              </a:rPr>
              <a:t>Flickriver</a:t>
            </a:r>
            <a:r>
              <a:rPr lang="en-GB" sz="1000" b="0" i="1" u="none" strike="noStrike">
                <a:solidFill>
                  <a:srgbClr val="000000"/>
                </a:solidFill>
                <a:effectLst/>
              </a:rPr>
              <a:t>.</a:t>
            </a:r>
            <a:r>
              <a:rPr lang="en-GB" sz="1000" b="0" i="0" u="none" strike="noStrike">
                <a:solidFill>
                  <a:srgbClr val="000000"/>
                </a:solidFill>
                <a:effectLst/>
              </a:rPr>
              <a:t> (no date). </a:t>
            </a:r>
            <a:r>
              <a:rPr lang="en-GB" sz="1000" b="0" i="1" u="none" strike="noStrike" err="1">
                <a:solidFill>
                  <a:srgbClr val="000000"/>
                </a:solidFill>
                <a:effectLst/>
              </a:rPr>
              <a:t>Flickriver</a:t>
            </a:r>
            <a:r>
              <a:rPr lang="en-GB" sz="1000" b="0" i="0" u="none" strike="noStrike">
                <a:solidFill>
                  <a:srgbClr val="000000"/>
                </a:solidFill>
                <a:effectLst/>
              </a:rPr>
              <a:t>. [Online]. [Accessed 11 February 2025]. Available from: </a:t>
            </a:r>
            <a:r>
              <a:rPr lang="en-GB" sz="1000" b="0" i="0" u="none" strike="noStrike">
                <a:solidFill>
                  <a:srgbClr val="000000"/>
                </a:solidFill>
                <a:effectLst/>
                <a:hlinkClick r:id="rId3"/>
              </a:rPr>
              <a:t>https://www.flickriver.com/photos/76879798@N00/140559923/</a:t>
            </a:r>
            <a:r>
              <a:rPr lang="en-GB" sz="1000" b="0" i="0" u="none" strike="noStrike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1026" name="Picture 2" descr="Hyde Park, Leeds - a photo on Flickriver">
            <a:extLst>
              <a:ext uri="{FF2B5EF4-FFF2-40B4-BE49-F238E27FC236}">
                <a16:creationId xmlns:a16="http://schemas.microsoft.com/office/drawing/2014/main" id="{C0D1ABFF-5D92-9E33-5DB7-C212265A5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4" r="11191" b="2"/>
          <a:stretch/>
        </p:blipFill>
        <p:spPr bwMode="auto">
          <a:xfrm>
            <a:off x="6096000" y="1"/>
            <a:ext cx="6102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3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7FF4-46ED-2E13-4BCC-CA9F4AD11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04BAE-26F4-BD32-51FC-920D072FA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/>
              <a:t>Marselle, M.R., Irvine, K.N., Lorenzo-Arribas, A. and Warber, S.L., 2016. Does perceived </a:t>
            </a:r>
            <a:r>
              <a:rPr lang="en-US" sz="1300" err="1"/>
              <a:t>restorativeness</a:t>
            </a:r>
            <a:r>
              <a:rPr lang="en-US" sz="1300"/>
              <a:t> mediate the effects of perceived biodiversity and perceived naturalness on emotional well-being following group walks in nature? </a:t>
            </a:r>
            <a:r>
              <a:rPr lang="en-US" sz="1300" i="1"/>
              <a:t>Journal of Environmental Psychology</a:t>
            </a:r>
            <a:r>
              <a:rPr lang="en-US" sz="1300"/>
              <a:t>, </a:t>
            </a:r>
            <a:r>
              <a:rPr lang="en-US" sz="1300" i="1"/>
              <a:t>46</a:t>
            </a:r>
            <a:r>
              <a:rPr lang="en-US" sz="1300"/>
              <a:t>, pp.217-232.</a:t>
            </a:r>
          </a:p>
          <a:p>
            <a:r>
              <a:rPr lang="en-US" sz="1300"/>
              <a:t>Marselle, M.R., Lindley, S.J., Cook, P.A. and Bonn, A., 2021. Biodiversity and health in the urban environment. </a:t>
            </a:r>
            <a:r>
              <a:rPr lang="en-US" sz="1300" i="1"/>
              <a:t>Current Environmental Health Reports</a:t>
            </a:r>
            <a:r>
              <a:rPr lang="en-US" sz="1300"/>
              <a:t>, </a:t>
            </a:r>
            <a:r>
              <a:rPr lang="en-US" sz="1300" i="1"/>
              <a:t>8</a:t>
            </a:r>
            <a:r>
              <a:rPr lang="en-US" sz="1300"/>
              <a:t>(2), pp.146-156.</a:t>
            </a:r>
          </a:p>
          <a:p>
            <a:r>
              <a:rPr lang="en-US" sz="1300"/>
              <a:t>Natural England. 2023. </a:t>
            </a:r>
            <a:r>
              <a:rPr lang="en-US" sz="1300" i="1"/>
              <a:t>Green Infrastructure Standards for England - Summary</a:t>
            </a:r>
            <a:r>
              <a:rPr lang="en-US" sz="1300"/>
              <a:t>. Available at: </a:t>
            </a:r>
            <a:r>
              <a:rPr lang="en-US" sz="1300">
                <a:hlinkClick r:id="rId2"/>
              </a:rPr>
              <a:t>https://designatedsites.naturalengland.org.uk/GreenInfrastructure/downloads/Green%20Infrastructure%20Standards%20for%20England%20Summary%20v1.1.pdf</a:t>
            </a:r>
            <a:r>
              <a:rPr lang="en-US" sz="1300"/>
              <a:t>.</a:t>
            </a:r>
          </a:p>
          <a:p>
            <a:r>
              <a:rPr lang="en-US" sz="1300"/>
              <a:t>Nguyen, P.Y., Astell-Burt, T., Rahimi-</a:t>
            </a:r>
            <a:r>
              <a:rPr lang="en-US" sz="1300" err="1"/>
              <a:t>Ardabili</a:t>
            </a:r>
            <a:r>
              <a:rPr lang="en-US" sz="1300"/>
              <a:t>, H. and Feng, X., 2021. Green space quality and health: a systematic review. </a:t>
            </a:r>
            <a:r>
              <a:rPr lang="en-US" sz="1300" i="1"/>
              <a:t>International Journal of Environmental Research and Public Health</a:t>
            </a:r>
            <a:r>
              <a:rPr lang="en-US" sz="1300"/>
              <a:t>, </a:t>
            </a:r>
            <a:r>
              <a:rPr lang="en-US" sz="1300" i="1"/>
              <a:t>18</a:t>
            </a:r>
            <a:r>
              <a:rPr lang="en-US" sz="1300"/>
              <a:t>(21), p.11028.</a:t>
            </a:r>
          </a:p>
          <a:p>
            <a:r>
              <a:rPr lang="en-US" sz="1300" err="1"/>
              <a:t>Totaforti</a:t>
            </a:r>
            <a:r>
              <a:rPr lang="en-US" sz="1300"/>
              <a:t>, S., 2018. Applying the benefits of biophilic theory to hospital design. </a:t>
            </a:r>
            <a:r>
              <a:rPr lang="en-US" sz="1300" i="1"/>
              <a:t>City, Territory and Architecture</a:t>
            </a:r>
            <a:r>
              <a:rPr lang="en-US" sz="1300"/>
              <a:t>, </a:t>
            </a:r>
            <a:r>
              <a:rPr lang="en-US" sz="1300" i="1"/>
              <a:t>5</a:t>
            </a:r>
            <a:r>
              <a:rPr lang="en-US" sz="1300"/>
              <a:t>, pp.1-9.</a:t>
            </a:r>
          </a:p>
          <a:p>
            <a:r>
              <a:rPr lang="en-US" sz="1300"/>
              <a:t>Turcu, C. 2024. ‘London’s pocket parks’. </a:t>
            </a:r>
            <a:r>
              <a:rPr lang="en-US" sz="1300" i="1"/>
              <a:t>The Bartlett Review</a:t>
            </a:r>
            <a:r>
              <a:rPr lang="en-US" sz="1300"/>
              <a:t>. Available at: </a:t>
            </a:r>
            <a:r>
              <a:rPr lang="en-US" sz="1300">
                <a:hlinkClick r:id="rId3"/>
              </a:rPr>
              <a:t>https://bartlett-review.ucl.ac.uk/londons-pocket-parks/index.html</a:t>
            </a:r>
            <a:r>
              <a:rPr lang="en-US" sz="1300"/>
              <a:t>.</a:t>
            </a:r>
          </a:p>
          <a:p>
            <a:r>
              <a:rPr lang="en-US" sz="1300"/>
              <a:t>Ward, C., Palmer, A. K., Brockett, B. F. T., Costanza, R., Hatfield, J., </a:t>
            </a:r>
            <a:r>
              <a:rPr lang="en-US" sz="1300" err="1"/>
              <a:t>Kubiszewki</a:t>
            </a:r>
            <a:r>
              <a:rPr lang="en-US" sz="1300"/>
              <a:t>, I., Langford, P., Pickett, K. and Willis, C., 2023. Perceptions, preferences and barriers: A qualitative study of greenspace and under-representation in Leeds. </a:t>
            </a:r>
            <a:r>
              <a:rPr lang="en-US" sz="1300" i="1"/>
              <a:t>People and Nature</a:t>
            </a:r>
            <a:r>
              <a:rPr lang="en-US" sz="1300"/>
              <a:t>, </a:t>
            </a:r>
            <a:r>
              <a:rPr lang="en-US" sz="1300" i="1"/>
              <a:t>5</a:t>
            </a:r>
            <a:r>
              <a:rPr lang="en-US" sz="1300"/>
              <a:t>(4), pp. 1284-1298.</a:t>
            </a:r>
          </a:p>
          <a:p>
            <a:r>
              <a:rPr lang="en-US" sz="1300" err="1"/>
              <a:t>Wolch</a:t>
            </a:r>
            <a:r>
              <a:rPr lang="en-US" sz="1300"/>
              <a:t>, J. R., Byrne, J. and Newell, J. P., 2014. Urban green space, public health, and environmental justice: The challenge of making cities ‘just green enough’. </a:t>
            </a:r>
            <a:r>
              <a:rPr lang="en-US" sz="1300" i="1"/>
              <a:t>Landscape and Urban Planning</a:t>
            </a:r>
            <a:r>
              <a:rPr lang="en-US" sz="1300"/>
              <a:t>, </a:t>
            </a:r>
            <a:r>
              <a:rPr lang="en-US" sz="1300" i="1"/>
              <a:t>125</a:t>
            </a:r>
            <a:r>
              <a:rPr lang="en-US" sz="1300"/>
              <a:t>, pp. 234-244.</a:t>
            </a:r>
          </a:p>
        </p:txBody>
      </p:sp>
    </p:spTree>
    <p:extLst>
      <p:ext uri="{BB962C8B-B14F-4D97-AF65-F5344CB8AC3E}">
        <p14:creationId xmlns:p14="http://schemas.microsoft.com/office/powerpoint/2010/main" val="3329778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8BBC-E63F-50BC-FF38-7B46437AF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>
                <a:latin typeface="Arial" panose="020B0604020202020204" pitchFamily="34" charset="0"/>
                <a:cs typeface="Arial" panose="020B0604020202020204" pitchFamily="34" charset="0"/>
              </a:rPr>
              <a:t>Nature Connection Health Benefits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6076F-B045-33FE-5FF7-239AB90F0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18340"/>
            <a:ext cx="5157787" cy="823912"/>
          </a:xfrm>
        </p:spPr>
        <p:txBody>
          <a:bodyPr/>
          <a:lstStyle/>
          <a:p>
            <a:r>
              <a:rPr lang="en-GB" sz="2400"/>
              <a:t>Physical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E447E390-F676-5B89-7128-5308AD4A3D7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61905376"/>
              </p:ext>
            </p:extLst>
          </p:nvPr>
        </p:nvGraphicFramePr>
        <p:xfrm>
          <a:off x="839788" y="2224241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B154E6-2DE1-626D-5428-F13A65C0E2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7449" y="1337512"/>
            <a:ext cx="5183188" cy="823912"/>
          </a:xfrm>
        </p:spPr>
        <p:txBody>
          <a:bodyPr/>
          <a:lstStyle/>
          <a:p>
            <a:r>
              <a:rPr lang="en-GB" sz="2400"/>
              <a:t>Mental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83C0A7-0FC1-05CE-C319-DB486F3B2240}"/>
              </a:ext>
            </a:extLst>
          </p:cNvPr>
          <p:cNvSpPr txBox="1"/>
          <p:nvPr/>
        </p:nvSpPr>
        <p:spPr>
          <a:xfrm>
            <a:off x="6830371" y="6153851"/>
            <a:ext cx="53359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 </a:t>
            </a:r>
            <a:r>
              <a:rPr lang="en-GB" sz="1400"/>
              <a:t>(</a:t>
            </a:r>
            <a:r>
              <a:rPr lang="en-GB" sz="1400" b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Aerts </a:t>
            </a:r>
            <a:r>
              <a:rPr lang="en-GB" sz="1400" b="0" i="1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et al., </a:t>
            </a:r>
            <a:r>
              <a:rPr lang="en-GB" sz="1400" b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2018;</a:t>
            </a:r>
            <a:r>
              <a:rPr lang="en-GB" sz="14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400" b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</a:t>
            </a:r>
            <a:r>
              <a:rPr lang="en-GB" sz="1400" b="0" kern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otaforti</a:t>
            </a:r>
            <a:r>
              <a:rPr lang="en-GB" sz="1400" b="0" kern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2018; </a:t>
            </a:r>
            <a:r>
              <a:rPr lang="en-GB" sz="1400" b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Fields in Trust; </a:t>
            </a:r>
            <a:r>
              <a:rPr lang="en-GB" sz="1400" b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Houlden</a:t>
            </a:r>
            <a:r>
              <a:rPr lang="en-GB" sz="14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Jani, and Hong, 2021;</a:t>
            </a:r>
            <a:r>
              <a:rPr lang="en-GB" sz="1400" b="0">
                <a:effectLst/>
                <a:latin typeface="Calibri" panose="020F0502020204030204" pitchFamily="34" charset="0"/>
                <a:ea typeface="Aptos" panose="020B0004020202020204" pitchFamily="34" charset="0"/>
              </a:rPr>
              <a:t> </a:t>
            </a:r>
            <a:r>
              <a:rPr lang="en-GB" sz="14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Marselle </a:t>
            </a:r>
            <a:r>
              <a:rPr lang="en-GB" sz="1400" b="0" i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 al., </a:t>
            </a:r>
            <a:r>
              <a:rPr lang="en-GB" sz="14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2021; Nguyen </a:t>
            </a:r>
            <a:r>
              <a:rPr lang="en-GB" sz="1400" b="0" i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 al., </a:t>
            </a:r>
            <a:r>
              <a:rPr lang="en-GB" sz="1400" b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2021</a:t>
            </a:r>
            <a:r>
              <a:rPr lang="en-GB" sz="1400" b="0" kern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en-GB" sz="1400" b="0"/>
          </a:p>
          <a:p>
            <a:endParaRPr lang="en-US"/>
          </a:p>
        </p:txBody>
      </p:sp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591B1B98-A18A-95B1-3040-890E874FAE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94978"/>
              </p:ext>
            </p:extLst>
          </p:nvPr>
        </p:nvGraphicFramePr>
        <p:xfrm>
          <a:off x="6194427" y="2224241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88625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9C55-B2D4-16B6-CBB3-AB0FCFE89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Importance of Biodiversity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34C83CE5-81D1-4848-C72E-46137D94BF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7845925"/>
              </p:ext>
            </p:extLst>
          </p:nvPr>
        </p:nvGraphicFramePr>
        <p:xfrm>
          <a:off x="632085" y="1690688"/>
          <a:ext cx="11255115" cy="4654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191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C16D0-3B8F-6119-9EFC-FA9A7C42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9291"/>
            <a:ext cx="10515600" cy="1325563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Overall Objective (</a:t>
            </a:r>
            <a:r>
              <a:rPr lang="en-GB" altLang="zh-CN" i="1">
                <a:latin typeface="Arial" panose="020B0604020202020204" pitchFamily="34" charset="0"/>
                <a:cs typeface="Arial" panose="020B0604020202020204" pitchFamily="34" charset="0"/>
              </a:rPr>
              <a:t>Methods + Approach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6025EC-DAB0-B4BF-66CC-656A6D05A243}"/>
              </a:ext>
            </a:extLst>
          </p:cNvPr>
          <p:cNvSpPr txBox="1"/>
          <p:nvPr/>
        </p:nvSpPr>
        <p:spPr>
          <a:xfrm>
            <a:off x="838199" y="1238656"/>
            <a:ext cx="101114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i="1">
                <a:latin typeface="Arial" panose="020B0604020202020204" pitchFamily="34" charset="0"/>
                <a:cs typeface="Arial" panose="020B0604020202020204" pitchFamily="34" charset="0"/>
              </a:rPr>
              <a:t>Evaluate the accessibility of green spaces within MSOA areas and their impact on different population groups to optimize urban green space planning and accessibility analysis.</a:t>
            </a:r>
            <a:endParaRPr lang="zh-CN" altLang="en-US" sz="28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30D7B6-7027-0EAE-E790-A67B66C5F868}"/>
              </a:ext>
            </a:extLst>
          </p:cNvPr>
          <p:cNvSpPr txBox="1"/>
          <p:nvPr/>
        </p:nvSpPr>
        <p:spPr>
          <a:xfrm>
            <a:off x="324092" y="27678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u="sng"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GB" altLang="zh-CN" sz="200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zh-CN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1">
            <a:extLst>
              <a:ext uri="{FF2B5EF4-FFF2-40B4-BE49-F238E27FC236}">
                <a16:creationId xmlns:a16="http://schemas.microsoft.com/office/drawing/2014/main" id="{BA485FED-DB4B-E305-E0C8-7A12ACD6A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92" y="3229475"/>
            <a:ext cx="6364091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Space Distribution Analysis</a:t>
            </a:r>
            <a:endParaRPr lang="zh-CN" altLang="zh-CN" sz="20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zh-CN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public/designated green spaces within M</a:t>
            </a:r>
            <a:r>
              <a:rPr lang="en-GB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zh-CN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areas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15-Minute Accessibility Analysis</a:t>
            </a:r>
            <a:endParaRPr lang="zh-CN" altLang="zh-CN" sz="20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zh-CN" altLang="en-US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the reachable green space areas within a 15-minute travel time using network analysis and evaluate accessibility disparities</a:t>
            </a:r>
            <a:endParaRPr lang="en-GB" altLang="zh-CN" sz="20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</a:t>
            </a:r>
            <a:r>
              <a:rPr lang="zh-CN" altLang="zh-CN" sz="2000" b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Composition Analysis</a:t>
            </a:r>
            <a:endParaRPr lang="zh-CN" altLang="zh-CN" sz="20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zh-CN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 the </a:t>
            </a:r>
            <a:r>
              <a:rPr lang="en-GB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demographic</a:t>
            </a:r>
            <a:r>
              <a:rPr lang="zh-CN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composition of the population in M</a:t>
            </a:r>
            <a:r>
              <a:rPr lang="en-GB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zh-CN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areas and analyze green space demand among different </a:t>
            </a:r>
            <a:r>
              <a:rPr lang="en-GB" altLang="zh-CN" sz="200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classifications</a:t>
            </a:r>
            <a:endParaRPr lang="zh-CN" altLang="zh-CN" sz="200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endParaRPr lang="zh-CN" altLang="zh-CN" sz="20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 descr="A diagram of data flow&#10;&#10;Description automatically generated">
            <a:extLst>
              <a:ext uri="{FF2B5EF4-FFF2-40B4-BE49-F238E27FC236}">
                <a16:creationId xmlns:a16="http://schemas.microsoft.com/office/drawing/2014/main" id="{E29013E6-0D85-87FD-3F15-1267872C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83" y="3442876"/>
            <a:ext cx="5503817" cy="32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83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Background">
            <a:extLst>
              <a:ext uri="{FF2B5EF4-FFF2-40B4-BE49-F238E27FC236}">
                <a16:creationId xmlns:a16="http://schemas.microsoft.com/office/drawing/2014/main" id="{5F637E18-EF26-4327-9077-7FFC67B9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ED6667-6BE8-A2AB-422A-5A1D89727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495C6-E9A2-2191-4A60-EC1FF5E37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44742"/>
            <a:ext cx="7015498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Description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0E54F0-3643-83BC-97E8-1F71BF3EF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052198"/>
              </p:ext>
            </p:extLst>
          </p:nvPr>
        </p:nvGraphicFramePr>
        <p:xfrm>
          <a:off x="325580" y="1724709"/>
          <a:ext cx="11540836" cy="43601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767">
                  <a:extLst>
                    <a:ext uri="{9D8B030D-6E8A-4147-A177-3AD203B41FA5}">
                      <a16:colId xmlns:a16="http://schemas.microsoft.com/office/drawing/2014/main" val="2975953445"/>
                    </a:ext>
                  </a:extLst>
                </a:gridCol>
                <a:gridCol w="4231559">
                  <a:extLst>
                    <a:ext uri="{9D8B030D-6E8A-4147-A177-3AD203B41FA5}">
                      <a16:colId xmlns:a16="http://schemas.microsoft.com/office/drawing/2014/main" val="1800650487"/>
                    </a:ext>
                  </a:extLst>
                </a:gridCol>
                <a:gridCol w="951345">
                  <a:extLst>
                    <a:ext uri="{9D8B030D-6E8A-4147-A177-3AD203B41FA5}">
                      <a16:colId xmlns:a16="http://schemas.microsoft.com/office/drawing/2014/main" val="24590952"/>
                    </a:ext>
                  </a:extLst>
                </a:gridCol>
                <a:gridCol w="3953165">
                  <a:extLst>
                    <a:ext uri="{9D8B030D-6E8A-4147-A177-3AD203B41FA5}">
                      <a16:colId xmlns:a16="http://schemas.microsoft.com/office/drawing/2014/main" val="3990857421"/>
                    </a:ext>
                  </a:extLst>
                </a:gridCol>
              </a:tblGrid>
              <a:tr h="596038">
                <a:tc>
                  <a:txBody>
                    <a:bodyPr/>
                    <a:lstStyle/>
                    <a:p>
                      <a:r>
                        <a:rPr lang="en-US" sz="1300"/>
                        <a:t>Name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Description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Data Type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Source (URL)</a:t>
                      </a:r>
                    </a:p>
                    <a:p>
                      <a:endParaRPr lang="en-US" sz="1300"/>
                    </a:p>
                  </a:txBody>
                  <a:tcPr marL="67338" marR="67338" marT="33669" marB="33669"/>
                </a:tc>
                <a:extLst>
                  <a:ext uri="{0D108BD9-81ED-4DB2-BD59-A6C34878D82A}">
                    <a16:rowId xmlns:a16="http://schemas.microsoft.com/office/drawing/2014/main" val="2564227523"/>
                  </a:ext>
                </a:extLst>
              </a:tr>
              <a:tr h="714007">
                <a:tc>
                  <a:txBody>
                    <a:bodyPr/>
                    <a:lstStyle/>
                    <a:p>
                      <a:r>
                        <a:rPr lang="en-US" sz="1300" b="1"/>
                        <a:t>Definitive Paths in Leeds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GB" sz="13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Leeds City Council Area public rights of way</a:t>
                      </a:r>
                      <a:endParaRPr lang="en-US" sz="1300"/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Shapefile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0" i="0" u="none" strike="noStrike" noProof="0">
                          <a:hlinkClick r:id="rId3"/>
                        </a:rPr>
                        <a:t>https://www.data.gov.uk/dataset/f3233ce2-1fe6-4b86-88f4-40b31710a874/leeds-public-rights-of-way</a:t>
                      </a:r>
                      <a:r>
                        <a:rPr lang="en-US" sz="1300" b="0" i="0" u="none" strike="noStrike" noProof="0"/>
                        <a:t> </a:t>
                      </a:r>
                      <a:endParaRPr lang="en-US" sz="1300"/>
                    </a:p>
                  </a:txBody>
                  <a:tcPr marL="67338" marR="67338" marT="33669" marB="33669"/>
                </a:tc>
                <a:extLst>
                  <a:ext uri="{0D108BD9-81ED-4DB2-BD59-A6C34878D82A}">
                    <a16:rowId xmlns:a16="http://schemas.microsoft.com/office/drawing/2014/main" val="3945615081"/>
                  </a:ext>
                </a:extLst>
              </a:tr>
              <a:tr h="837674">
                <a:tc>
                  <a:txBody>
                    <a:bodyPr/>
                    <a:lstStyle/>
                    <a:p>
                      <a:r>
                        <a:rPr lang="en-US" sz="1300" b="1"/>
                        <a:t>Collated Designated Areas Boundaries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Four datasets collated showing boundaries for the legally designated areas for conservation in Leeds (Ancient Woodland, LNR, SPA and SSSI)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Shapefile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4"/>
                        </a:rPr>
                        <a:t>https://naturalengland-defra.opendata.arcgis.com/search</a:t>
                      </a:r>
                      <a:r>
                        <a:rPr lang="en-US" sz="1300"/>
                        <a:t> </a:t>
                      </a:r>
                    </a:p>
                  </a:txBody>
                  <a:tcPr marL="67338" marR="67338" marT="33669" marB="33669"/>
                </a:tc>
                <a:extLst>
                  <a:ext uri="{0D108BD9-81ED-4DB2-BD59-A6C34878D82A}">
                    <a16:rowId xmlns:a16="http://schemas.microsoft.com/office/drawing/2014/main" val="3394945896"/>
                  </a:ext>
                </a:extLst>
              </a:tr>
              <a:tr h="778690">
                <a:tc>
                  <a:txBody>
                    <a:bodyPr/>
                    <a:lstStyle/>
                    <a:p>
                      <a:r>
                        <a:rPr lang="en-GB" sz="1300" b="1">
                          <a:solidFill>
                            <a:srgbClr val="001D35"/>
                          </a:solidFill>
                        </a:rPr>
                        <a:t>OS Greenspace </a:t>
                      </a:r>
                      <a:r>
                        <a:rPr lang="en-US" sz="1300" b="1"/>
                        <a:t>Boundaries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Dataset showing the boundaries of greenspaces in Leeds including playing fields, sports’ facilities, play areas and allotments.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Shapefile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300">
                          <a:solidFill>
                            <a:srgbClr val="001D35"/>
                          </a:solidFill>
                          <a:hlinkClick r:id="rId5"/>
                        </a:rPr>
                        <a:t>https://osdatahub.os.uk/downloads/open/OpenGreenspace</a:t>
                      </a:r>
                      <a:r>
                        <a:rPr lang="en-GB" sz="1300">
                          <a:solidFill>
                            <a:srgbClr val="001D35"/>
                          </a:solidFill>
                        </a:rPr>
                        <a:t> </a:t>
                      </a:r>
                      <a:endParaRPr lang="en-GB" sz="1300" b="0" i="0" u="none" strike="noStrike">
                        <a:solidFill>
                          <a:srgbClr val="001D35"/>
                        </a:solidFill>
                        <a:effectLst/>
                      </a:endParaRPr>
                    </a:p>
                  </a:txBody>
                  <a:tcPr marL="67338" marR="67338" marT="33669" marB="33669"/>
                </a:tc>
                <a:extLst>
                  <a:ext uri="{0D108BD9-81ED-4DB2-BD59-A6C34878D82A}">
                    <a16:rowId xmlns:a16="http://schemas.microsoft.com/office/drawing/2014/main" val="260894174"/>
                  </a:ext>
                </a:extLst>
              </a:tr>
              <a:tr h="837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UK Output Area Classification (OAC)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altLang="zh-CN" sz="1300"/>
                        <a:t>Dataset showing a hierarchical geodemographic classification </a:t>
                      </a:r>
                      <a:r>
                        <a:rPr lang="en-US" altLang="zh-CN" sz="13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which identifies neighborhoods in England</a:t>
                      </a:r>
                      <a:endParaRPr lang="en-US" sz="1300"/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</a:t>
                      </a:r>
                      <a:r>
                        <a:rPr lang="en-US" altLang="zh-CN" sz="1300"/>
                        <a:t>hapefile</a:t>
                      </a:r>
                      <a:endParaRPr lang="en-US" sz="1300"/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6"/>
                        </a:rPr>
                        <a:t>https://data.cdrc.ac.uk/dataset/uk-output-area-classification-uk-oac</a:t>
                      </a:r>
                      <a:r>
                        <a:rPr lang="en-US" sz="1300"/>
                        <a:t> </a:t>
                      </a:r>
                    </a:p>
                  </a:txBody>
                  <a:tcPr marL="67338" marR="67338" marT="33669" marB="33669"/>
                </a:tc>
                <a:extLst>
                  <a:ext uri="{0D108BD9-81ED-4DB2-BD59-A6C34878D82A}">
                    <a16:rowId xmlns:a16="http://schemas.microsoft.com/office/drawing/2014/main" val="4133435506"/>
                  </a:ext>
                </a:extLst>
              </a:tr>
              <a:tr h="5960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Leeds MSOA Boundaries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Middle Layer Super Output Areas (MSOA) within Leeds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Shapefile</a:t>
                      </a:r>
                    </a:p>
                  </a:txBody>
                  <a:tcPr marL="67338" marR="67338" marT="33669" marB="33669"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hlinkClick r:id="rId7"/>
                        </a:rPr>
                        <a:t>https://observatory.leeds.gov.uk/guidance/</a:t>
                      </a:r>
                      <a:r>
                        <a:rPr lang="en-US" sz="1300"/>
                        <a:t> </a:t>
                      </a:r>
                    </a:p>
                  </a:txBody>
                  <a:tcPr marL="67338" marR="67338" marT="33669" marB="33669"/>
                </a:tc>
                <a:extLst>
                  <a:ext uri="{0D108BD9-81ED-4DB2-BD59-A6C34878D82A}">
                    <a16:rowId xmlns:a16="http://schemas.microsoft.com/office/drawing/2014/main" val="3346067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27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7895FA7-8EED-A28D-0175-BF64319E1C2D}"/>
              </a:ext>
            </a:extLst>
          </p:cNvPr>
          <p:cNvGrpSpPr/>
          <p:nvPr/>
        </p:nvGrpSpPr>
        <p:grpSpPr>
          <a:xfrm>
            <a:off x="67517" y="1506169"/>
            <a:ext cx="6079067" cy="5237121"/>
            <a:chOff x="16933" y="1620879"/>
            <a:chExt cx="6079067" cy="5237121"/>
          </a:xfrm>
        </p:grpSpPr>
        <p:pic>
          <p:nvPicPr>
            <p:cNvPr id="3" name="Picture 2" descr="A map of a city&#10;&#10;AI-generated content may be incorrect.">
              <a:extLst>
                <a:ext uri="{FF2B5EF4-FFF2-40B4-BE49-F238E27FC236}">
                  <a16:creationId xmlns:a16="http://schemas.microsoft.com/office/drawing/2014/main" id="{1D13BCEF-CA06-1631-8354-72A00EBFE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54" t="8190" r="35618" b="4691"/>
            <a:stretch/>
          </p:blipFill>
          <p:spPr>
            <a:xfrm>
              <a:off x="779433" y="1620879"/>
              <a:ext cx="5316567" cy="4365653"/>
            </a:xfrm>
            <a:prstGeom prst="rect">
              <a:avLst/>
            </a:prstGeom>
          </p:spPr>
        </p:pic>
        <p:pic>
          <p:nvPicPr>
            <p:cNvPr id="4" name="Picture 3" descr="A map of a city&#10;&#10;AI-generated content may be incorrect.">
              <a:extLst>
                <a:ext uri="{FF2B5EF4-FFF2-40B4-BE49-F238E27FC236}">
                  <a16:creationId xmlns:a16="http://schemas.microsoft.com/office/drawing/2014/main" id="{83E13D06-067D-AEBF-7648-0A152EBF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665" t="14915" r="517" b="53017"/>
            <a:stretch/>
          </p:blipFill>
          <p:spPr>
            <a:xfrm>
              <a:off x="16933" y="5326387"/>
              <a:ext cx="2472267" cy="1531613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4F4A5F-2F93-2203-4568-68E3CE9C5F51}"/>
              </a:ext>
            </a:extLst>
          </p:cNvPr>
          <p:cNvGrpSpPr/>
          <p:nvPr/>
        </p:nvGrpSpPr>
        <p:grpSpPr>
          <a:xfrm>
            <a:off x="6410463" y="1506169"/>
            <a:ext cx="5229052" cy="4725749"/>
            <a:chOff x="6351862" y="1620879"/>
            <a:chExt cx="5229052" cy="4725749"/>
          </a:xfrm>
        </p:grpSpPr>
        <p:pic>
          <p:nvPicPr>
            <p:cNvPr id="5" name="Picture 4" descr="A map of different colors&#10;&#10;AI-generated content may be incorrect.">
              <a:extLst>
                <a:ext uri="{FF2B5EF4-FFF2-40B4-BE49-F238E27FC236}">
                  <a16:creationId xmlns:a16="http://schemas.microsoft.com/office/drawing/2014/main" id="{D2A9D44E-3F7D-014F-9A87-6A413ACC4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5" t="10471" r="39439" b="4658"/>
            <a:stretch/>
          </p:blipFill>
          <p:spPr>
            <a:xfrm>
              <a:off x="6351862" y="1620879"/>
              <a:ext cx="5229052" cy="4366800"/>
            </a:xfrm>
            <a:prstGeom prst="rect">
              <a:avLst/>
            </a:prstGeom>
          </p:spPr>
        </p:pic>
        <p:pic>
          <p:nvPicPr>
            <p:cNvPr id="7" name="Picture 6" descr="A map of different colors&#10;&#10;AI-generated content may be incorrect.">
              <a:extLst>
                <a:ext uri="{FF2B5EF4-FFF2-40B4-BE49-F238E27FC236}">
                  <a16:creationId xmlns:a16="http://schemas.microsoft.com/office/drawing/2014/main" id="{A6F4A56A-0539-ED48-BF0D-05A2CD9D9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75" t="36027" r="887" b="36822"/>
            <a:stretch/>
          </p:blipFill>
          <p:spPr>
            <a:xfrm>
              <a:off x="6351862" y="5326387"/>
              <a:ext cx="1283977" cy="1020241"/>
            </a:xfrm>
            <a:prstGeom prst="rect">
              <a:avLst/>
            </a:prstGeom>
          </p:spPr>
        </p:pic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BC607E-E46E-1991-6EA3-D105B4D13E60}"/>
              </a:ext>
            </a:extLst>
          </p:cNvPr>
          <p:cNvSpPr txBox="1">
            <a:spLocks/>
          </p:cNvSpPr>
          <p:nvPr/>
        </p:nvSpPr>
        <p:spPr>
          <a:xfrm>
            <a:off x="830016" y="986178"/>
            <a:ext cx="5316567" cy="57626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Distribution and Types of Greenspace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0312976-9395-4C68-DBBE-428FB22CB8B9}"/>
              </a:ext>
            </a:extLst>
          </p:cNvPr>
          <p:cNvSpPr txBox="1">
            <a:spLocks/>
          </p:cNvSpPr>
          <p:nvPr/>
        </p:nvSpPr>
        <p:spPr>
          <a:xfrm>
            <a:off x="6410462" y="986178"/>
            <a:ext cx="5221032" cy="57626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Proportion of Greenspace per MSOA</a:t>
            </a:r>
          </a:p>
          <a:p>
            <a:endParaRPr lang="en-GB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7A3A366-D6C2-E0FC-086F-15C584459930}"/>
              </a:ext>
            </a:extLst>
          </p:cNvPr>
          <p:cNvSpPr txBox="1">
            <a:spLocks/>
          </p:cNvSpPr>
          <p:nvPr/>
        </p:nvSpPr>
        <p:spPr>
          <a:xfrm>
            <a:off x="3437716" y="337951"/>
            <a:ext cx="5316567" cy="57626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Visualisations</a:t>
            </a:r>
          </a:p>
          <a:p>
            <a:pPr marL="0" indent="0">
              <a:buNone/>
            </a:pPr>
            <a:endParaRPr lang="en-GB" sz="3600"/>
          </a:p>
        </p:txBody>
      </p:sp>
    </p:spTree>
    <p:extLst>
      <p:ext uri="{BB962C8B-B14F-4D97-AF65-F5344CB8AC3E}">
        <p14:creationId xmlns:p14="http://schemas.microsoft.com/office/powerpoint/2010/main" val="140473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1192B6B-E38A-4A57-1610-67F49F60B787}"/>
              </a:ext>
            </a:extLst>
          </p:cNvPr>
          <p:cNvSpPr txBox="1">
            <a:spLocks/>
          </p:cNvSpPr>
          <p:nvPr/>
        </p:nvSpPr>
        <p:spPr>
          <a:xfrm>
            <a:off x="909686" y="743148"/>
            <a:ext cx="6308627" cy="5762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altLang="zh-CN">
                <a:latin typeface="Arial" panose="020B0604020202020204" pitchFamily="34" charset="0"/>
                <a:cs typeface="Arial" panose="020B0604020202020204" pitchFamily="34" charset="0"/>
              </a:rPr>
              <a:t>15-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minute </a:t>
            </a:r>
            <a:r>
              <a:rPr lang="en-GB" altLang="zh-CN">
                <a:latin typeface="Arial" panose="020B0604020202020204" pitchFamily="34" charset="0"/>
                <a:cs typeface="Arial" panose="020B0604020202020204" pitchFamily="34" charset="0"/>
              </a:rPr>
              <a:t>Greenspace Accessibility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0B867F-DE66-6A3D-B695-DC800ECBE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5431" y="1844704"/>
            <a:ext cx="5205021" cy="36938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00C07C-060A-3B33-0111-29CF9C475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296" y="1662275"/>
            <a:ext cx="5826757" cy="40587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6805912-0346-913D-2F44-AD53C93891AD}"/>
              </a:ext>
            </a:extLst>
          </p:cNvPr>
          <p:cNvSpPr txBox="1"/>
          <p:nvPr/>
        </p:nvSpPr>
        <p:spPr>
          <a:xfrm>
            <a:off x="2013857" y="5759206"/>
            <a:ext cx="2050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Walking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054C16B-7DF1-7C66-0856-29CB217A4681}"/>
              </a:ext>
            </a:extLst>
          </p:cNvPr>
          <p:cNvSpPr txBox="1"/>
          <p:nvPr/>
        </p:nvSpPr>
        <p:spPr>
          <a:xfrm>
            <a:off x="8128000" y="5759206"/>
            <a:ext cx="2050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Cycling</a:t>
            </a:r>
          </a:p>
        </p:txBody>
      </p:sp>
    </p:spTree>
    <p:extLst>
      <p:ext uri="{BB962C8B-B14F-4D97-AF65-F5344CB8AC3E}">
        <p14:creationId xmlns:p14="http://schemas.microsoft.com/office/powerpoint/2010/main" val="161186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4AFF625-709F-8724-DBC1-D40B05E67853}"/>
              </a:ext>
            </a:extLst>
          </p:cNvPr>
          <p:cNvGrpSpPr/>
          <p:nvPr/>
        </p:nvGrpSpPr>
        <p:grpSpPr>
          <a:xfrm>
            <a:off x="46544" y="1248647"/>
            <a:ext cx="6049456" cy="4998761"/>
            <a:chOff x="46544" y="1451596"/>
            <a:chExt cx="6049456" cy="4998761"/>
          </a:xfrm>
        </p:grpSpPr>
        <p:pic>
          <p:nvPicPr>
            <p:cNvPr id="3" name="Picture 2" descr="A map of a country&#10;&#10;AI-generated content may be incorrect.">
              <a:extLst>
                <a:ext uri="{FF2B5EF4-FFF2-40B4-BE49-F238E27FC236}">
                  <a16:creationId xmlns:a16="http://schemas.microsoft.com/office/drawing/2014/main" id="{130B873C-2043-45A3-FEF7-9BFF9F345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0" t="8608" r="36114" b="4860"/>
            <a:stretch/>
          </p:blipFill>
          <p:spPr>
            <a:xfrm>
              <a:off x="46544" y="1451596"/>
              <a:ext cx="6049456" cy="4998761"/>
            </a:xfrm>
            <a:prstGeom prst="rect">
              <a:avLst/>
            </a:prstGeom>
          </p:spPr>
        </p:pic>
        <p:pic>
          <p:nvPicPr>
            <p:cNvPr id="4" name="Picture 3" descr="A map of a country&#10;&#10;AI-generated content may be incorrect.">
              <a:extLst>
                <a:ext uri="{FF2B5EF4-FFF2-40B4-BE49-F238E27FC236}">
                  <a16:creationId xmlns:a16="http://schemas.microsoft.com/office/drawing/2014/main" id="{FFDC9DC2-C232-4106-BC4A-2DD5E8375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179" t="14924" r="556" b="71633"/>
            <a:stretch/>
          </p:blipFill>
          <p:spPr>
            <a:xfrm>
              <a:off x="46544" y="5497152"/>
              <a:ext cx="1640115" cy="83215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FC02BE-D3F3-6C9C-783E-22D36F510983}"/>
              </a:ext>
            </a:extLst>
          </p:cNvPr>
          <p:cNvGrpSpPr/>
          <p:nvPr/>
        </p:nvGrpSpPr>
        <p:grpSpPr>
          <a:xfrm>
            <a:off x="6096000" y="1248647"/>
            <a:ext cx="6049456" cy="5063642"/>
            <a:chOff x="6096000" y="1470320"/>
            <a:chExt cx="6049456" cy="5063642"/>
          </a:xfrm>
        </p:grpSpPr>
        <p:pic>
          <p:nvPicPr>
            <p:cNvPr id="6" name="Picture 5" descr="A map of different colors&#10;&#10;AI-generated content may be incorrect.">
              <a:extLst>
                <a:ext uri="{FF2B5EF4-FFF2-40B4-BE49-F238E27FC236}">
                  <a16:creationId xmlns:a16="http://schemas.microsoft.com/office/drawing/2014/main" id="{762D4BA5-41C4-2AFC-F0AC-B234B7B3B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54" t="11834" r="32195" b="5971"/>
            <a:stretch/>
          </p:blipFill>
          <p:spPr>
            <a:xfrm>
              <a:off x="6096000" y="1470320"/>
              <a:ext cx="6049456" cy="4961314"/>
            </a:xfrm>
            <a:prstGeom prst="rect">
              <a:avLst/>
            </a:prstGeom>
          </p:spPr>
        </p:pic>
        <p:pic>
          <p:nvPicPr>
            <p:cNvPr id="7" name="Picture 6" descr="A map of different colors&#10;&#10;AI-generated content may be incorrect.">
              <a:extLst>
                <a:ext uri="{FF2B5EF4-FFF2-40B4-BE49-F238E27FC236}">
                  <a16:creationId xmlns:a16="http://schemas.microsoft.com/office/drawing/2014/main" id="{364235F0-67B2-BAA2-208E-30D28D0DF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99" t="36027" r="951" b="36385"/>
            <a:stretch/>
          </p:blipFill>
          <p:spPr>
            <a:xfrm>
              <a:off x="6591193" y="5497152"/>
              <a:ext cx="1300370" cy="1036810"/>
            </a:xfrm>
            <a:prstGeom prst="rect">
              <a:avLst/>
            </a:prstGeom>
          </p:spPr>
        </p:pic>
      </p:grp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DCE3C6B-CD24-5FAF-D9C2-76586701B625}"/>
              </a:ext>
            </a:extLst>
          </p:cNvPr>
          <p:cNvSpPr txBox="1">
            <a:spLocks/>
          </p:cNvSpPr>
          <p:nvPr/>
        </p:nvSpPr>
        <p:spPr>
          <a:xfrm>
            <a:off x="779433" y="407643"/>
            <a:ext cx="5316567" cy="57626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Distribution and Types of Designated Sites</a:t>
            </a:r>
          </a:p>
          <a:p>
            <a:pPr marL="0" indent="0">
              <a:buNone/>
            </a:pPr>
            <a:endParaRPr lang="en-GB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2D21E4F-5428-3528-8905-84B66204E131}"/>
              </a:ext>
            </a:extLst>
          </p:cNvPr>
          <p:cNvSpPr txBox="1">
            <a:spLocks/>
          </p:cNvSpPr>
          <p:nvPr/>
        </p:nvSpPr>
        <p:spPr>
          <a:xfrm>
            <a:off x="6510212" y="407643"/>
            <a:ext cx="5221032" cy="57626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Proportion of Designated Sites per MSOA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023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</TotalTime>
  <Words>2827</Words>
  <Application>Microsoft Macintosh PowerPoint</Application>
  <PresentationFormat>Widescreen</PresentationFormat>
  <Paragraphs>237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Arial Rounded MT Bold</vt:lpstr>
      <vt:lpstr>Calibri</vt:lpstr>
      <vt:lpstr>Office Theme</vt:lpstr>
      <vt:lpstr>Assessing Greenspace in Leeds</vt:lpstr>
      <vt:lpstr>Background: Greenspace in Leeds</vt:lpstr>
      <vt:lpstr>Nature Connection Health Benefits </vt:lpstr>
      <vt:lpstr>Importance of Biodiversity</vt:lpstr>
      <vt:lpstr>Overall Objective (Methods + Approach)</vt:lpstr>
      <vt:lpstr>Data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Solutions (and financial considerations)</vt:lpstr>
      <vt:lpstr>Solutions: Pocket Park</vt:lpstr>
      <vt:lpstr>Limitations</vt:lpstr>
      <vt:lpstr>Future Work</vt:lpstr>
      <vt:lpstr>PowerPoint Presentation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Catherine Firth</dc:creator>
  <cp:lastModifiedBy>Molly Sargent [ed203ms]</cp:lastModifiedBy>
  <cp:revision>3</cp:revision>
  <dcterms:created xsi:type="dcterms:W3CDTF">2025-02-04T13:02:02Z</dcterms:created>
  <dcterms:modified xsi:type="dcterms:W3CDTF">2025-05-13T14:53:47Z</dcterms:modified>
</cp:coreProperties>
</file>